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9" r:id="rId8"/>
    <p:sldId id="270" r:id="rId9"/>
    <p:sldId id="272" r:id="rId10"/>
    <p:sldId id="273" r:id="rId11"/>
    <p:sldId id="274" r:id="rId12"/>
    <p:sldId id="275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49883-B10A-4AC1-94AB-92A584CFFFD9}" type="datetimeFigureOut">
              <a:rPr lang="en-US" smtClean="0"/>
              <a:t>01/18/2016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2B9F4-3483-4148-8770-7A5E87DB2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44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No notes on this page</a:t>
            </a: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FFFEBC20-611C-4528-BEAE-E013BA50A834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886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B9F4-3483-4148-8770-7A5E87DB27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90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B9F4-3483-4148-8770-7A5E87DB27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22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/>
                <a:cs typeface="Arial"/>
              </a:rPr>
              <a:t>Discussion this a little further but do not spend much time on it (touchy issue/topic)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/>
                <a:cs typeface="Arial"/>
              </a:rPr>
              <a:t>Handle with </a:t>
            </a:r>
            <a:r>
              <a:rPr lang="en-US" sz="1600" dirty="0" smtClean="0">
                <a:latin typeface="Arial"/>
                <a:cs typeface="Arial"/>
              </a:rPr>
              <a:t>caution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Comic Sans MS"/>
              </a:rPr>
              <a:t>ADMINISTRATION RESISTANCE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Comic Sans MS"/>
              </a:rPr>
              <a:t>TO SUPPORTING A SUCIDE PREVENTION PROGR</a:t>
            </a:r>
            <a:r>
              <a:rPr lang="en-US" sz="1600" b="1" dirty="0" smtClean="0">
                <a:solidFill>
                  <a:prstClr val="white"/>
                </a:solidFill>
              </a:rPr>
              <a:t>AM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white"/>
                </a:solidFill>
              </a:rPr>
              <a:t>may include some of the same reasons as teachers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white"/>
                </a:solidFill>
              </a:rPr>
              <a:t>legal repercussion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white"/>
                </a:solidFill>
              </a:rPr>
              <a:t>community response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white"/>
                </a:solidFill>
              </a:rPr>
              <a:t>myths about suicide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white"/>
                </a:solidFill>
              </a:rPr>
              <a:t>district/school policy procedures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4A7BC715-0C4C-447E-AB98-B49483BC9481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13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34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 smtClean="0">
                <a:solidFill>
                  <a:srgbClr val="FFFFFF"/>
                </a:solidFill>
                <a:latin typeface="Comic Sans MS" pitchFamily="66" charset="0"/>
              </a:rPr>
              <a:t>Remember, yes suicide prevention efforts in school are usually led by the school counselors or social workers. It is important not to forget that no-one, not the principal, not the counselor, and not the most passionate and involved teacher-can establish an effective suicide prevention awareness program alone. The participation, support &amp; active involvement of others in the school and district are essential for success.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 smtClean="0">
                <a:latin typeface="Arial" charset="0"/>
                <a:cs typeface="Arial" charset="0"/>
              </a:rPr>
              <a:t>You all know the saying...it takes a village to raise a child, well what about IT TAKES ALL THOSE INVOLVED IN THE SCHOOL TO EDUCATE OUR STUDENTS AND FAMILIES ON YOUTH SUICIDE PREVENTION AWARENESS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/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/>
            </a:r>
            <a:br>
              <a:rPr lang="en-US" altLang="en-US" smtClean="0">
                <a:latin typeface="Arial" charset="0"/>
                <a:cs typeface="Arial" charset="0"/>
              </a:rPr>
            </a:br>
            <a:endParaRPr lang="en-US" alt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159E5DD8-9885-4B91-B356-0D486F200CFC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14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637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D71F23E0-5E2B-4A11-B5C9-F7082C6F7233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15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020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400" b="1" smtClean="0">
                <a:solidFill>
                  <a:srgbClr val="000000"/>
                </a:solidFill>
              </a:rPr>
              <a:t>Every school will be faced with different challenges when attempting to implement a suicide prevention program.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b="1" smtClean="0">
                <a:solidFill>
                  <a:srgbClr val="000000"/>
                </a:solidFill>
              </a:rPr>
              <a:t>It is essential that every school provide some type of prevention program so students experiencing suicidal thoughts or behaviors are recognized in order to get them help. 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400" b="1" smtClean="0">
                <a:solidFill>
                  <a:srgbClr val="000000"/>
                </a:solidFill>
              </a:rPr>
              <a:t>We have already discussed the most important and essential components of a program…how to identify students who are at risk for suicidal thoughts and behaviors. 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400" b="1" smtClean="0">
                <a:solidFill>
                  <a:srgbClr val="000000"/>
                </a:solidFill>
              </a:rPr>
              <a:t>Now will explore some of  the barriers that may be encountered to implementing a suicide prevention/ awareness program.</a:t>
            </a:r>
            <a:endParaRPr lang="en-US" altLang="en-US" sz="14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6EC27E48-6266-4F41-8D59-C4586F5D36A6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2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53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en-US" altLang="en-US" sz="1600" smtClean="0">
              <a:solidFill>
                <a:srgbClr val="222222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en-US" sz="1600" b="1" smtClean="0">
                <a:solidFill>
                  <a:srgbClr val="222222"/>
                </a:solidFill>
                <a:latin typeface="Arial" charset="0"/>
              </a:rPr>
              <a:t>During this section we will be identifying and discussing some of the common barriers that are encountered when a suicide prevention awareness program is being implemented in a school setting.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b="1" smtClean="0">
                <a:solidFill>
                  <a:srgbClr val="C62324"/>
                </a:solidFill>
                <a:latin typeface="Arial" charset="0"/>
                <a:cs typeface="Arial" charset="0"/>
              </a:rPr>
              <a:t>Have any of you implemented a Suicide Prevention Awareness program in a school setting before and if so </a:t>
            </a:r>
            <a:r>
              <a:rPr lang="en-US" altLang="en-US" sz="1600" b="1" smtClean="0">
                <a:solidFill>
                  <a:srgbClr val="0A5EC2"/>
                </a:solidFill>
                <a:latin typeface="Arial" charset="0"/>
                <a:cs typeface="Arial" charset="0"/>
              </a:rPr>
              <a:t>what barrier did you encounter?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b="1" smtClean="0">
                <a:solidFill>
                  <a:srgbClr val="0A5EC2"/>
                </a:solidFill>
                <a:latin typeface="Arial" charset="0"/>
                <a:cs typeface="Arial" charset="0"/>
              </a:rPr>
              <a:t>What barriers do you anticipate you would encounter?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smtClean="0">
                <a:solidFill>
                  <a:srgbClr val="0A5EC2"/>
                </a:solidFill>
                <a:latin typeface="Arial" charset="0"/>
                <a:cs typeface="Arial" charset="0"/>
              </a:rPr>
              <a:t>(some barrier are the faculty, staff, parents, community)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E33AB37E-B4EE-47BF-BA1B-506F2FFDEB2A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3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38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600" i="1" smtClean="0">
                <a:latin typeface="Arial" charset="0"/>
                <a:cs typeface="Arial" charset="0"/>
              </a:rPr>
              <a:t>BRAIN STORM SHOUT OUT!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smtClean="0">
                <a:latin typeface="Arial" charset="0"/>
                <a:cs typeface="Arial" charset="0"/>
              </a:rPr>
              <a:t>Teachers, admin, counselors, social workers, speech therapist, secretary, hall monitors, bus drivers, crossing guards, janitors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smtClean="0">
                <a:solidFill>
                  <a:srgbClr val="C62324"/>
                </a:solidFill>
                <a:latin typeface="Arial" charset="0"/>
                <a:cs typeface="Arial" charset="0"/>
              </a:rPr>
              <a:t>When referring to</a:t>
            </a:r>
            <a:r>
              <a:rPr lang="en-US" altLang="en-US" sz="1600" smtClean="0">
                <a:solidFill>
                  <a:srgbClr val="C62324"/>
                </a:solidFill>
              </a:rPr>
              <a:t> </a:t>
            </a:r>
            <a:r>
              <a:rPr lang="en-US" altLang="en-US" sz="1600" b="1" smtClean="0">
                <a:solidFill>
                  <a:srgbClr val="C62324"/>
                </a:solidFill>
                <a:latin typeface="Arial" charset="0"/>
                <a:cs typeface="Arial" charset="0"/>
              </a:rPr>
              <a:t>GATEKEEPERS we mean the group/person who has the most access/control of our students.</a:t>
            </a:r>
            <a:r>
              <a:rPr lang="en-US" altLang="en-US" sz="1600" smtClean="0">
                <a:solidFill>
                  <a:srgbClr val="C62324"/>
                </a:solidFill>
                <a:latin typeface="Arial" charset="0"/>
                <a:cs typeface="Arial" charset="0"/>
              </a:rPr>
              <a:t>..the person/group of people who monitors and oversees our students the most.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82AD8114-5FD4-4A0F-9577-DD3F8293AE03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4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99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en-US" sz="1600" i="1" dirty="0" smtClean="0"/>
              <a:t>(study by King, Price, </a:t>
            </a:r>
            <a:r>
              <a:rPr lang="en-US" altLang="en-US" sz="1600" i="1" dirty="0" err="1" smtClean="0"/>
              <a:t>Telijohann</a:t>
            </a:r>
            <a:r>
              <a:rPr lang="en-US" altLang="en-US" sz="1600" i="1" dirty="0" smtClean="0"/>
              <a:t> &amp; Wahl, 1999;Piers, 2011)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600" b="1" dirty="0" smtClean="0">
                <a:solidFill>
                  <a:srgbClr val="C62324"/>
                </a:solidFill>
                <a:latin typeface="Arial" charset="0"/>
                <a:cs typeface="Arial" charset="0"/>
              </a:rPr>
              <a:t>Teachers are the primary Gatekeepers because:</a:t>
            </a:r>
            <a:endParaRPr lang="en-US" altLang="en-US" sz="1600" b="1" i="1" dirty="0" smtClean="0">
              <a:solidFill>
                <a:srgbClr val="C62324"/>
              </a:solidFill>
              <a:latin typeface="Arial" charset="0"/>
              <a:cs typeface="Arial" charset="0"/>
            </a:endParaRPr>
          </a:p>
          <a:p>
            <a:pPr marL="171450" indent="-1714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b="1" dirty="0" smtClean="0">
                <a:solidFill>
                  <a:srgbClr val="C62324"/>
                </a:solidFill>
                <a:latin typeface="Arial" charset="0"/>
                <a:cs typeface="Arial" charset="0"/>
              </a:rPr>
              <a:t>Teachers see the students 5 times a week for at least 45 minutes or more per day.</a:t>
            </a:r>
          </a:p>
          <a:p>
            <a:pPr marL="171450" indent="-1714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b="1" dirty="0" smtClean="0">
                <a:solidFill>
                  <a:srgbClr val="C62324"/>
                </a:solidFill>
                <a:latin typeface="Arial" charset="0"/>
                <a:cs typeface="Arial" charset="0"/>
              </a:rPr>
              <a:t>No one else in the school has this much contact with our student than they do.</a:t>
            </a:r>
          </a:p>
          <a:p>
            <a:pPr marL="171450" indent="-1714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b="1" dirty="0" smtClean="0">
                <a:solidFill>
                  <a:srgbClr val="FFFFFF"/>
                </a:solidFill>
              </a:rPr>
              <a:t>They have the potential to play a large part in the prevention of adolescent suicide</a:t>
            </a:r>
          </a:p>
          <a:p>
            <a:pPr marL="171450" indent="-1714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b="1" dirty="0" smtClean="0">
                <a:solidFill>
                  <a:srgbClr val="FFFFFF"/>
                </a:solidFill>
              </a:rPr>
              <a:t>Teachers are in a unique and frontline position to support students</a:t>
            </a:r>
          </a:p>
          <a:p>
            <a:pPr marL="171450" indent="-1714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b="1" dirty="0" smtClean="0">
                <a:solidFill>
                  <a:srgbClr val="FFFFFF"/>
                </a:solidFill>
              </a:rPr>
              <a:t>Teachers are ideally placed in a position to identify at risk students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b="1" dirty="0" smtClean="0">
              <a:solidFill>
                <a:srgbClr val="FFFFFF"/>
              </a:solidFill>
            </a:endParaRP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383D1B43-D0DE-49E6-9AFC-1B67D5FB2493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671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600" dirty="0" smtClean="0"/>
              <a:t>Teachers</a:t>
            </a:r>
            <a:r>
              <a:rPr lang="en-US" altLang="en-US" sz="1600" baseline="0" dirty="0" smtClean="0"/>
              <a:t> have barriers.</a:t>
            </a:r>
            <a:endParaRPr lang="en-US" altLang="en-US" sz="1600" dirty="0" smtClean="0"/>
          </a:p>
          <a:p>
            <a:pPr eaLnBrk="1" hangingPunct="1"/>
            <a:endParaRPr lang="en-US" altLang="en-US" sz="1600" dirty="0" smtClean="0"/>
          </a:p>
          <a:p>
            <a:pPr eaLnBrk="1" hangingPunct="1"/>
            <a:r>
              <a:rPr lang="en-US" altLang="en-US" sz="1600" dirty="0" smtClean="0"/>
              <a:t>What are the barriers they have put up that need to be taken down. (have group share</a:t>
            </a:r>
            <a:r>
              <a:rPr lang="en-US" altLang="en-US" sz="1600" baseline="0" dirty="0" smtClean="0"/>
              <a:t> what they think are barrier)</a:t>
            </a:r>
            <a:endParaRPr lang="en-US" altLang="en-US" sz="1600" dirty="0" smtClean="0"/>
          </a:p>
          <a:p>
            <a:pPr eaLnBrk="1" hangingPunct="1">
              <a:spcBef>
                <a:spcPct val="0"/>
              </a:spcBef>
            </a:pPr>
            <a:endParaRPr lang="en-US" altLang="en-US" sz="1600" b="0" dirty="0" smtClean="0">
              <a:solidFill>
                <a:srgbClr val="FFFFFF"/>
              </a:solidFill>
            </a:endParaRPr>
          </a:p>
          <a:p>
            <a:pPr eaLnBrk="1" hangingPunct="1"/>
            <a:endParaRPr lang="en-US" altLang="en-US" sz="1600" b="0" dirty="0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9C117AD6-C742-4C10-8E85-DB374910F45E}" type="slidenum">
              <a:rPr lang="en-US" altLang="en-US">
                <a:latin typeface="Calibri" pitchFamily="34" charset="0"/>
              </a:rPr>
              <a:pPr/>
              <a:t>6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286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B9F4-3483-4148-8770-7A5E87DB27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42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B9F4-3483-4148-8770-7A5E87DB27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2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B9F4-3483-4148-8770-7A5E87DB27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8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D632-6056-494E-9B3C-4C9D7EDA09B5}" type="datetimeFigureOut">
              <a:rPr lang="en-US" smtClean="0"/>
              <a:t>01/18/2016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89C3-CF71-41B3-93D5-D8D8FF9E44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D632-6056-494E-9B3C-4C9D7EDA09B5}" type="datetimeFigureOut">
              <a:rPr lang="en-US" smtClean="0"/>
              <a:t>01/18/2016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89C3-CF71-41B3-93D5-D8D8FF9E44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D632-6056-494E-9B3C-4C9D7EDA09B5}" type="datetimeFigureOut">
              <a:rPr lang="en-US" smtClean="0"/>
              <a:t>01/18/2016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89C3-CF71-41B3-93D5-D8D8FF9E44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D632-6056-494E-9B3C-4C9D7EDA09B5}" type="datetimeFigureOut">
              <a:rPr lang="en-US" smtClean="0"/>
              <a:t>01/18/2016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89C3-CF71-41B3-93D5-D8D8FF9E44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D632-6056-494E-9B3C-4C9D7EDA09B5}" type="datetimeFigureOut">
              <a:rPr lang="en-US" smtClean="0"/>
              <a:t>01/18/2016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89C3-CF71-41B3-93D5-D8D8FF9E44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D632-6056-494E-9B3C-4C9D7EDA09B5}" type="datetimeFigureOut">
              <a:rPr lang="en-US" smtClean="0"/>
              <a:t>01/18/2016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89C3-CF71-41B3-93D5-D8D8FF9E44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D632-6056-494E-9B3C-4C9D7EDA09B5}" type="datetimeFigureOut">
              <a:rPr lang="en-US" smtClean="0"/>
              <a:t>01/18/2016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89C3-CF71-41B3-93D5-D8D8FF9E44A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D632-6056-494E-9B3C-4C9D7EDA09B5}" type="datetimeFigureOut">
              <a:rPr lang="en-US" smtClean="0"/>
              <a:t>01/18/2016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89C3-CF71-41B3-93D5-D8D8FF9E44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D632-6056-494E-9B3C-4C9D7EDA09B5}" type="datetimeFigureOut">
              <a:rPr lang="en-US" smtClean="0"/>
              <a:t>01/18/2016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89C3-CF71-41B3-93D5-D8D8FF9E44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D632-6056-494E-9B3C-4C9D7EDA09B5}" type="datetimeFigureOut">
              <a:rPr lang="en-US" smtClean="0"/>
              <a:t>01/18/2016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89C3-CF71-41B3-93D5-D8D8FF9E44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D632-6056-494E-9B3C-4C9D7EDA09B5}" type="datetimeFigureOut">
              <a:rPr lang="en-US" smtClean="0"/>
              <a:t>01/18/2016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89C3-CF71-41B3-93D5-D8D8FF9E44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A6D632-6056-494E-9B3C-4C9D7EDA09B5}" type="datetimeFigureOut">
              <a:rPr lang="en-US" smtClean="0"/>
              <a:t>01/18/2016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6D89C3-CF71-41B3-93D5-D8D8FF9E44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5105400"/>
            <a:ext cx="4208462" cy="1447800"/>
          </a:xfrm>
        </p:spPr>
        <p:txBody>
          <a:bodyPr rtlCol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Catherine Livingston, MA, LPC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Utica Community Schools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Henry Ford II High School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School Counselor</a:t>
            </a:r>
          </a:p>
          <a:p>
            <a:pPr algn="r" eaLnBrk="1" fontAlgn="auto" hangingPunct="1"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599" y="2438400"/>
            <a:ext cx="8036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BARRIERS TO IMPLEMENTING A SUICIDE PREVENTION/AWARENESS PROGRAM IN A SCHOOL SETTING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400"/>
            <a:ext cx="1752600" cy="162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329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33400"/>
            <a:ext cx="8153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4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They have a fear </a:t>
            </a:r>
          </a:p>
          <a:p>
            <a:pPr algn="ctr">
              <a:spcBef>
                <a:spcPct val="0"/>
              </a:spcBef>
            </a:pPr>
            <a:r>
              <a:rPr lang="en-US" altLang="en-US" sz="4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of making the situation worse and view it will interfere </a:t>
            </a:r>
          </a:p>
          <a:p>
            <a:pPr algn="ctr">
              <a:spcBef>
                <a:spcPct val="0"/>
              </a:spcBef>
            </a:pPr>
            <a:r>
              <a:rPr lang="en-US" altLang="en-US" sz="4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with effective teaching</a:t>
            </a:r>
            <a:endParaRPr lang="en-US" altLang="en-US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26" name="Picture 6" descr="http://www.chicagonow.com/cheaper-than-therapy/files/2012/03/nervo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831" y="3369336"/>
            <a:ext cx="2819400" cy="317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157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457200"/>
            <a:ext cx="6781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4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They think it may cause learning, behavioral  and emotional problems</a:t>
            </a:r>
            <a:endParaRPr lang="en-US" altLang="en-US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0" descr="http://www.beabillings.org/beawebimages/erdMASBim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0" r="13458" b="12672"/>
          <a:stretch/>
        </p:blipFill>
        <p:spPr bwMode="auto">
          <a:xfrm>
            <a:off x="2743200" y="3124200"/>
            <a:ext cx="4038600" cy="35872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99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8534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4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They consider it to be </a:t>
            </a:r>
          </a:p>
          <a:p>
            <a:pPr algn="ctr">
              <a:spcBef>
                <a:spcPct val="0"/>
              </a:spcBef>
            </a:pPr>
            <a:r>
              <a:rPr lang="en-US" altLang="en-US" sz="4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 counselor or social worker issue</a:t>
            </a:r>
            <a:endParaRPr lang="en-US" altLang="en-US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18" descr="http://www.bestmswprograms.com/wp-content/uploads/2014/09/School-counse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53" y="3124200"/>
            <a:ext cx="4171894" cy="33411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366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895475"/>
            <a:ext cx="7689850" cy="251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prstClr val="white"/>
              </a:solidFill>
              <a:latin typeface="Comic Sans M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prstClr val="white"/>
              </a:solidFill>
              <a:latin typeface="Comic Sans M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prstClr val="white"/>
              </a:solidFill>
              <a:latin typeface="Comic Sans M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prstClr val="white"/>
              </a:solidFill>
              <a:latin typeface="Comic Sans M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prstClr val="white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145411" name="Picture 4" descr="can-stock-photo_csp1052467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3" b="7470"/>
          <a:stretch/>
        </p:blipFill>
        <p:spPr bwMode="auto">
          <a:xfrm>
            <a:off x="3052918" y="1297172"/>
            <a:ext cx="3382346" cy="35193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7" name="Picture 9" descr="http://airr.co/wp-content/uploads/2015/08/communi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65" y="3700131"/>
            <a:ext cx="3199550" cy="28015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9" name="Picture 11" descr="http://caloriecontrol.org/wp-content/uploads/myths-740x494.jpg"/>
          <p:cNvPicPr>
            <a:picLocks noChangeAspect="1" noChangeArrowheads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5" y="74428"/>
            <a:ext cx="3093021" cy="28052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23" name="Picture 15" descr="http://photos.gograph.com/thumbs/CSP/CSP992/k12877810.jpg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290" y="74428"/>
            <a:ext cx="2695214" cy="26184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27" name="Picture 19" descr="http://comps.canstockphoto.com/can-stock-photo_csp1422669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" t="9496" r="2432" b="12749"/>
          <a:stretch/>
        </p:blipFill>
        <p:spPr bwMode="auto">
          <a:xfrm>
            <a:off x="5765574" y="3625702"/>
            <a:ext cx="3242930" cy="29823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810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amwork-partnership-18593406.jpg"/>
          <p:cNvPicPr>
            <a:picLocks noChangeAspect="1"/>
          </p:cNvPicPr>
          <p:nvPr/>
        </p:nvPicPr>
        <p:blipFill>
          <a:blip r:embed="rId3"/>
          <a:srcRect l="-142" t="1" r="3262" b="11962"/>
          <a:stretch>
            <a:fillRect/>
          </a:stretch>
        </p:blipFill>
        <p:spPr>
          <a:xfrm>
            <a:off x="1444336" y="510509"/>
            <a:ext cx="6172199" cy="57865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0871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8538" y="3125788"/>
            <a:ext cx="2057400" cy="30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7" name="Picture 6" descr="Blue-man-Questions-Commen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919" y="1242285"/>
            <a:ext cx="5255597" cy="4040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046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2" name="Picture 12" descr="http://www.making-sense.org/images/challen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37" y="0"/>
            <a:ext cx="7524580" cy="6347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99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2"/>
          <p:cNvSpPr>
            <a:spLocks noGrp="1"/>
          </p:cNvSpPr>
          <p:nvPr>
            <p:ph sz="quarter" idx="13"/>
          </p:nvPr>
        </p:nvSpPr>
        <p:spPr>
          <a:xfrm>
            <a:off x="2878138" y="280988"/>
            <a:ext cx="5822950" cy="3695700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en-US" altLang="en-US" sz="2800" b="1" i="1" smtClean="0">
                <a:solidFill>
                  <a:schemeClr val="tx1"/>
                </a:solidFill>
                <a:latin typeface="Arial" charset="0"/>
              </a:rPr>
              <a:t>Barrier is a noun the identifies one or more a "circumstances or obstacles that keeps people or things apart or prevents communication or progress"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smtClean="0">
              <a:solidFill>
                <a:srgbClr val="222222"/>
              </a:solidFill>
              <a:latin typeface="Arial" charset="0"/>
            </a:endParaRPr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smtClean="0">
              <a:solidFill>
                <a:srgbClr val="222222"/>
              </a:solidFill>
              <a:latin typeface="Arial" charset="0"/>
            </a:endParaRPr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smtClean="0">
              <a:solidFill>
                <a:srgbClr val="222222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3663" y="4237038"/>
            <a:ext cx="3155950" cy="30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prstClr val="white"/>
                </a:solidFill>
                <a:latin typeface="+mn-lt"/>
              </a:rPr>
              <a:t>Click to add text</a:t>
            </a:r>
          </a:p>
        </p:txBody>
      </p:sp>
      <p:pic>
        <p:nvPicPr>
          <p:cNvPr id="9011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8001000" cy="373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2971" y="914400"/>
            <a:ext cx="9191625" cy="1143000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3100" b="1" i="1" dirty="0">
                <a:latin typeface="Century Gothic" panose="020B0502020202020204" pitchFamily="34" charset="0"/>
              </a:rPr>
              <a:t>Strongest barrier is...</a:t>
            </a:r>
            <a:r>
              <a:rPr lang="en-US" sz="2400" b="1" i="1" dirty="0">
                <a:latin typeface="Century Gothic" panose="020B0502020202020204" pitchFamily="34" charset="0"/>
              </a:rPr>
              <a:t/>
            </a:r>
            <a:br>
              <a:rPr lang="en-US" sz="2400" b="1" i="1" dirty="0">
                <a:latin typeface="Century Gothic" panose="020B0502020202020204" pitchFamily="34" charset="0"/>
              </a:rPr>
            </a:br>
            <a:r>
              <a:rPr lang="en-US" sz="40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</a:t>
            </a:r>
            <a:r>
              <a:rPr lang="en-US" sz="405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HE </a:t>
            </a:r>
            <a:r>
              <a:rPr lang="en-US" sz="405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FACULTY </a:t>
            </a:r>
            <a:r>
              <a:rPr lang="en-US" sz="4050" dirty="0">
                <a:solidFill>
                  <a:schemeClr val="tx1"/>
                </a:solidFill>
                <a:latin typeface="Century Gothic" panose="020B0502020202020204" pitchFamily="34" charset="0"/>
              </a:rPr>
              <a:t>&amp;</a:t>
            </a:r>
            <a:r>
              <a:rPr lang="en-US" sz="405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STAFF</a:t>
            </a:r>
            <a:r>
              <a:rPr lang="en-US" sz="405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US" sz="405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sz="2700" b="1" i="1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80817" y="4724400"/>
            <a:ext cx="7969250" cy="1219200"/>
          </a:xfrm>
        </p:spPr>
        <p:txBody>
          <a:bodyPr rtlCol="0">
            <a:normAutofit fontScale="25000" lnSpcReduction="20000"/>
          </a:bodyPr>
          <a:lstStyle/>
          <a:p>
            <a:pPr algn="ctr" eaLnBrk="1" fontAlgn="auto" hangingPunct="1">
              <a:defRPr/>
            </a:pPr>
            <a:r>
              <a:rPr lang="en-US" sz="128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group would be considered the </a:t>
            </a:r>
            <a:endParaRPr lang="en-US" sz="12800" b="1" i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eaLnBrk="1" fontAlgn="auto" hangingPunct="1">
              <a:defRPr/>
            </a:pPr>
            <a:r>
              <a:rPr lang="en-US" sz="128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PRIMARY GATEKEEPERS</a:t>
            </a:r>
            <a:r>
              <a:rPr lang="en-US" sz="128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</a:p>
          <a:p>
            <a:pPr eaLnBrk="1" fontAlgn="auto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1938" y="3332163"/>
            <a:ext cx="2673350" cy="30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prstClr val="white"/>
                </a:solidFill>
                <a:latin typeface="+mn-lt"/>
              </a:rPr>
              <a:t>Click to add text</a:t>
            </a:r>
          </a:p>
        </p:txBody>
      </p:sp>
      <p:pic>
        <p:nvPicPr>
          <p:cNvPr id="3" name="Picture 2" descr="faculty_staff_sm_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923" y="1981200"/>
            <a:ext cx="6469039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05368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9" name="Picture 7" descr="1_618476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8892"/>
            <a:ext cx="4186133" cy="6712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1" name="Picture 7" descr="http://static01.nyt.com/images/2008/08/24/us/24evolution2.sp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933" y="381000"/>
            <a:ext cx="4551746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5" name="Picture 13" descr="http://www.bnyee.com/BlackMale%20Educat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377" y="3810000"/>
            <a:ext cx="4343400" cy="2666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485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www.investmentnews.com/assets/graphics/CI1029081211.JP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1499"/>
            <a:ext cx="2971800" cy="23350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thumbs.dreamstime.com/t/resist-word-roller-being-very-hard-to-stop-little-guy-444541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16" y="1638298"/>
            <a:ext cx="3886200" cy="38862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kaplaninternational.com/blog/kor/files/2015/01/iStock_000008233744Small.jp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499"/>
            <a:ext cx="2865787" cy="2438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i.dailymail.co.uk/i/pix/2014/03/05/article-2574332-045708B30000044D-747_636x382.jpg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64224"/>
            <a:ext cx="2892425" cy="27886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previews.123rf.com/images/sifotography/sifotography1408/sifotography140800035/30353170-Closeup-portrait-angry-mad-annoyed-bitter-suspicious-business-man-unhappy-looking-at-you-isolated-wh-Stock-Photo.jpg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49" y="3581399"/>
            <a:ext cx="2650069" cy="2895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5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1600" y="5486400"/>
            <a:ext cx="7086600" cy="99060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6000" b="1" dirty="0" smtClean="0">
                <a:latin typeface="AR CHRISTY" panose="02000000000000000000" pitchFamily="2" charset="0"/>
              </a:rPr>
              <a:t>COMMON BARRIERS</a:t>
            </a:r>
            <a:endParaRPr lang="en-US" sz="6000" b="1" dirty="0">
              <a:latin typeface="AR CHRISTY" panose="02000000000000000000" pitchFamily="2" charset="0"/>
            </a:endParaRPr>
          </a:p>
        </p:txBody>
      </p:sp>
      <p:pic>
        <p:nvPicPr>
          <p:cNvPr id="23554" name="Picture 2" descr="http://phjyear5.edublogs.org/files/2015/09/number5-186hny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2385"/>
            <a:ext cx="6019800" cy="48592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656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Feeling uncomfortable and/or lack confidence </a:t>
            </a:r>
          </a:p>
          <a:p>
            <a:pPr marL="45720" indent="0"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 their abilities to </a:t>
            </a:r>
          </a:p>
          <a:p>
            <a:pPr marL="45720" indent="0"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identify warning signs </a:t>
            </a:r>
          </a:p>
          <a:p>
            <a:pPr marL="45720" indent="0"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and </a:t>
            </a:r>
          </a:p>
          <a:p>
            <a:pPr marL="45720" indent="0"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intervene with suicidal students </a:t>
            </a:r>
          </a:p>
        </p:txBody>
      </p:sp>
      <p:pic>
        <p:nvPicPr>
          <p:cNvPr id="3" name="Picture 12" descr="http://i1.wp.com/lunalunamag.com/wp-content/uploads/2014/07/jenna-face.jpg?resize=479%2C3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92" y="4116829"/>
            <a:ext cx="3657600" cy="25453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32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09600"/>
            <a:ext cx="7543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4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They are unaware </a:t>
            </a:r>
          </a:p>
          <a:p>
            <a:pPr algn="ctr">
              <a:spcBef>
                <a:spcPct val="0"/>
              </a:spcBef>
            </a:pPr>
            <a:r>
              <a:rPr lang="en-US" altLang="en-US" sz="4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of their roll in suicide prevention efforts</a:t>
            </a:r>
            <a:endParaRPr lang="en-US" altLang="en-US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578" name="Picture 2" descr="http://liespotting.com/bc/wp-content/uploads/2010/05/photo_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5867400" cy="3324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26704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</TotalTime>
  <Words>678</Words>
  <Application>Microsoft Office PowerPoint</Application>
  <PresentationFormat>On-screen Show (4:3)</PresentationFormat>
  <Paragraphs>94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 CHRISTY</vt:lpstr>
      <vt:lpstr>Arial</vt:lpstr>
      <vt:lpstr>Calibri</vt:lpstr>
      <vt:lpstr>Century Gothic</vt:lpstr>
      <vt:lpstr>Comic Sans MS</vt:lpstr>
      <vt:lpstr>Georgia</vt:lpstr>
      <vt:lpstr>Trebuchet MS</vt:lpstr>
      <vt:lpstr>Wingdings</vt:lpstr>
      <vt:lpstr>Wingdings 3</vt:lpstr>
      <vt:lpstr>Slipstream</vt:lpstr>
      <vt:lpstr>PowerPoint Presentation</vt:lpstr>
      <vt:lpstr>PowerPoint Presentation</vt:lpstr>
      <vt:lpstr>PowerPoint Presentation</vt:lpstr>
      <vt:lpstr>Strongest barrier is... THE FACULTY &amp; STAFF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</dc:creator>
  <cp:lastModifiedBy>Buyle, Nancy</cp:lastModifiedBy>
  <cp:revision>8</cp:revision>
  <dcterms:created xsi:type="dcterms:W3CDTF">2016-01-18T15:28:39Z</dcterms:created>
  <dcterms:modified xsi:type="dcterms:W3CDTF">2016-01-18T20:16:38Z</dcterms:modified>
</cp:coreProperties>
</file>