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A39F5-27B5-4709-BF8E-E64D5E8E71FA}" type="datetimeFigureOut">
              <a:rPr lang="en-US" smtClean="0"/>
              <a:t>01/18/2016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8D16D-E6E8-4AC9-94A9-AAB53EABDA0A}" type="slidenum">
              <a:rPr lang="en-US" smtClean="0"/>
              <a:t>‹#›</a:t>
            </a:fld>
            <a:endParaRPr lang="en-US"/>
          </a:p>
        </p:txBody>
      </p:sp>
    </p:spTree>
    <p:extLst>
      <p:ext uri="{BB962C8B-B14F-4D97-AF65-F5344CB8AC3E}">
        <p14:creationId xmlns:p14="http://schemas.microsoft.com/office/powerpoint/2010/main" val="413075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D6F40743-348A-4272-8FA9-19176DA4CBFF}" type="slidenum">
              <a:rPr lang="en-US" altLang="en-US" smtClean="0">
                <a:solidFill>
                  <a:srgbClr val="000000"/>
                </a:solidFill>
                <a:latin typeface="Calibri" panose="020F0502020204030204" pitchFamily="34" charset="0"/>
              </a:rPr>
              <a:pPr/>
              <a:t>1</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6340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2:00 to 2:15 Spend 15 minutes in your teams and discuss this checklist and timeline. Jot down some initial planning ideas that you have after reading the timeline. </a:t>
            </a:r>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4B0DC56A-EEDE-40D0-A35D-E837605EBE24}" type="slidenum">
              <a:rPr lang="en-US" altLang="en-US" smtClean="0">
                <a:solidFill>
                  <a:prstClr val="black"/>
                </a:solidFill>
                <a:latin typeface="Calibri" panose="020F0502020204030204" pitchFamily="34" charset="0"/>
              </a:rPr>
              <a:pPr/>
              <a:t>11</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219236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questions or concerns about how to interpret meaning of flags or to explore interventions, please contact one of us. </a:t>
            </a:r>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EA706484-E54C-444C-A246-224973182728}" type="slidenum">
              <a:rPr lang="en-US" altLang="en-US" smtClean="0">
                <a:solidFill>
                  <a:prstClr val="black"/>
                </a:solidFill>
                <a:latin typeface="Calibri" panose="020F0502020204030204" pitchFamily="34" charset="0"/>
              </a:rPr>
              <a:pPr/>
              <a:t>12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93216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smtClean="0"/>
              <a:t>For the next 15 minutes we will discuss in our groups how to take this back to our buildings</a:t>
            </a:r>
          </a:p>
          <a:p>
            <a:endParaRPr lang="en-US" altLang="en-US" sz="1800" smtClean="0"/>
          </a:p>
          <a:p>
            <a:r>
              <a:rPr lang="en-US" altLang="en-US" sz="1800" smtClean="0"/>
              <a:t>Take a few minutes to complete as much as you can of the checklist and review the items on the timeline</a:t>
            </a:r>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574E8CEB-61CD-4192-9DDA-5588D0C38AD8}" type="slidenum">
              <a:rPr lang="en-US" altLang="en-US" smtClean="0">
                <a:solidFill>
                  <a:prstClr val="black"/>
                </a:solidFill>
                <a:latin typeface="Calibri" panose="020F0502020204030204" pitchFamily="34" charset="0"/>
              </a:rPr>
              <a:pPr/>
              <a:t>13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43174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the next 15 minutes, we wanted to allow you an opportunity to work in your teams to begin your action plan for launching a suicide prevention campaign. Keep in mind that brainstorming and discussing how to overcome potential obstacles or barriers now will help you when you get back to your buildings to get started on the work. </a:t>
            </a:r>
          </a:p>
          <a:p>
            <a:endParaRPr lang="en-US" altLang="en-US" smtClean="0"/>
          </a:p>
          <a:p>
            <a:r>
              <a:rPr lang="en-US" altLang="en-US" smtClean="0"/>
              <a:t>While you are working on your plan raise your hand if you have any questions.</a:t>
            </a:r>
          </a:p>
          <a:p>
            <a:endParaRPr lang="en-US" altLang="en-US" smtClean="0"/>
          </a:p>
          <a:p>
            <a:r>
              <a:rPr lang="en-US" altLang="en-US" smtClean="0"/>
              <a:t>The next two slides are some considerations for developing an implementation plan. Let’s look over the two slides really quickly and then you will have some time to work as a team. (we will leave the first slide up for 7 mins and the second slide up for 7mins.) If you are done discussing the considerations on the slide—type us a note in the question box. IF everyone is done, we will advance before the 7 mins. Is that fair? </a:t>
            </a:r>
          </a:p>
          <a:p>
            <a:endParaRPr lang="en-US" altLang="en-US" smtClean="0"/>
          </a:p>
          <a:p>
            <a:r>
              <a:rPr lang="en-US" altLang="en-US" smtClean="0"/>
              <a:t>Things to consider: Who will be your point person to set up the system—</a:t>
            </a:r>
            <a:r>
              <a:rPr lang="en-US" altLang="en-US" b="1" smtClean="0"/>
              <a:t>should not be the power school liaison? </a:t>
            </a:r>
            <a:r>
              <a:rPr lang="en-US" altLang="en-US" smtClean="0"/>
              <a:t>How often will you monitor EWS what about the flags—</a:t>
            </a:r>
            <a:r>
              <a:rPr lang="en-US" altLang="en-US" b="1" smtClean="0"/>
              <a:t>Think in terms of learning why the flag may have gone off and what interventions will be appropriate. </a:t>
            </a:r>
            <a:r>
              <a:rPr lang="en-US" altLang="en-US" smtClean="0"/>
              <a:t>expectations for use by Teachers, Administration, Counselor/SW’s. </a:t>
            </a:r>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CCFC758-3160-4A91-A330-6629D0911B0A}" type="slidenum">
              <a:rPr lang="en-US" altLang="en-US" smtClean="0">
                <a:solidFill>
                  <a:prstClr val="black"/>
                </a:solidFill>
                <a:latin typeface="Calibri" panose="020F0502020204030204" pitchFamily="34" charset="0"/>
              </a:rPr>
              <a:pPr/>
              <a:t>14</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44865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Any questions about this past section or anything in the training?</a:t>
            </a:r>
          </a:p>
          <a:p>
            <a:pPr eaLnBrk="1" hangingPunct="1">
              <a:spcBef>
                <a:spcPct val="0"/>
              </a:spcBef>
            </a:pPr>
            <a:endParaRPr lang="en-US" altLang="en-US" smtClean="0"/>
          </a:p>
          <a:p>
            <a:pPr eaLnBrk="1" hangingPunct="1">
              <a:spcBef>
                <a:spcPct val="0"/>
              </a:spcBef>
            </a:pPr>
            <a:r>
              <a:rPr lang="en-US" altLang="en-US" smtClean="0"/>
              <a:t>The start of the presentation we highlighted the importance of asking the question and talking to youth or adults openly about suicide.</a:t>
            </a:r>
          </a:p>
          <a:p>
            <a:pPr eaLnBrk="1" hangingPunct="1">
              <a:spcBef>
                <a:spcPct val="0"/>
              </a:spcBef>
            </a:pPr>
            <a:endParaRPr lang="en-US" altLang="en-US" smtClean="0"/>
          </a:p>
          <a:p>
            <a:pPr eaLnBrk="1" hangingPunct="1">
              <a:spcBef>
                <a:spcPct val="0"/>
              </a:spcBef>
            </a:pPr>
            <a:r>
              <a:rPr lang="en-US" altLang="en-US" smtClean="0"/>
              <a:t>I am ending this presentation with a video clip from Mayo that highlights the importance of anyone considering suicide to Reach out. I believe if we increase our efforts around these two ideas, we will reduce and hopefully eliminate youth suicide!</a:t>
            </a:r>
          </a:p>
          <a:p>
            <a:pPr eaLnBrk="1" hangingPunct="1">
              <a:spcBef>
                <a:spcPct val="0"/>
              </a:spcBef>
            </a:pPr>
            <a:endParaRPr lang="en-US" altLang="en-US" smtClean="0"/>
          </a:p>
          <a:p>
            <a:pPr eaLnBrk="1" hangingPunct="1">
              <a:spcBef>
                <a:spcPct val="0"/>
              </a:spcBef>
            </a:pPr>
            <a:r>
              <a:rPr lang="en-US" altLang="en-US" smtClean="0"/>
              <a:t>But after watching the video and before leaving, please fill out the intent to participate forms on the tables and the evaluation in your packet. We will be holding this training again soon and will make appropriate changes. Thanks for your time and energy and enjoy this video as you rap up!</a:t>
            </a:r>
          </a:p>
          <a:p>
            <a:pPr eaLnBrk="1" hangingPunct="1">
              <a:spcBef>
                <a:spcPct val="0"/>
              </a:spcBef>
            </a:pPr>
            <a:endParaRPr lang="en-US" altLang="en-US" smtClean="0"/>
          </a:p>
          <a:p>
            <a:pPr eaLnBrk="1" hangingPunct="1">
              <a:spcBef>
                <a:spcPct val="0"/>
              </a:spcBef>
            </a:pPr>
            <a:r>
              <a:rPr lang="en-US" altLang="en-US" smtClean="0"/>
              <a:t>https://www.youtube.com/watch?v=TIeBxeOxFyE </a:t>
            </a:r>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Trebuchet MS" panose="020B0603020202020204" pitchFamily="34" charset="0"/>
              </a:defRPr>
            </a:lvl1pPr>
            <a:lvl2pPr marL="755650" indent="-290513" defTabSz="938213">
              <a:defRPr>
                <a:solidFill>
                  <a:schemeClr val="tx1"/>
                </a:solidFill>
                <a:latin typeface="Trebuchet MS" panose="020B0603020202020204" pitchFamily="34" charset="0"/>
              </a:defRPr>
            </a:lvl2pPr>
            <a:lvl3pPr marL="1163638" indent="-231775" defTabSz="938213">
              <a:defRPr>
                <a:solidFill>
                  <a:schemeClr val="tx1"/>
                </a:solidFill>
                <a:latin typeface="Trebuchet MS" panose="020B0603020202020204" pitchFamily="34" charset="0"/>
              </a:defRPr>
            </a:lvl3pPr>
            <a:lvl4pPr marL="1630363" indent="-231775" defTabSz="938213">
              <a:defRPr>
                <a:solidFill>
                  <a:schemeClr val="tx1"/>
                </a:solidFill>
                <a:latin typeface="Trebuchet MS" panose="020B0603020202020204" pitchFamily="34" charset="0"/>
              </a:defRPr>
            </a:lvl4pPr>
            <a:lvl5pPr marL="2095500" indent="-231775" defTabSz="938213">
              <a:defRPr>
                <a:solidFill>
                  <a:schemeClr val="tx1"/>
                </a:solidFill>
                <a:latin typeface="Trebuchet MS" panose="020B0603020202020204" pitchFamily="34" charset="0"/>
              </a:defRPr>
            </a:lvl5pPr>
            <a:lvl6pPr marL="2552700" indent="-231775" defTabSz="938213"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938213"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938213"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938213" eaLnBrk="0" fontAlgn="base" hangingPunct="0">
              <a:spcBef>
                <a:spcPct val="0"/>
              </a:spcBef>
              <a:spcAft>
                <a:spcPct val="0"/>
              </a:spcAft>
              <a:defRPr>
                <a:solidFill>
                  <a:schemeClr val="tx1"/>
                </a:solidFill>
                <a:latin typeface="Trebuchet MS" panose="020B0603020202020204" pitchFamily="34" charset="0"/>
              </a:defRPr>
            </a:lvl9pPr>
          </a:lstStyle>
          <a:p>
            <a:fld id="{59764803-2329-466C-AFF9-E5748C88DD3B}" type="slidenum">
              <a:rPr lang="en-US" altLang="en-US" smtClean="0">
                <a:solidFill>
                  <a:prstClr val="black"/>
                </a:solidFill>
                <a:latin typeface="Times New Roman" panose="02020603050405020304" pitchFamily="18" charset="0"/>
              </a:rPr>
              <a:pPr/>
              <a:t>15</a:t>
            </a:fld>
            <a:endParaRPr lang="en-US" altLang="en-US"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60095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8385" indent="-218385" eaLnBrk="1" fontAlgn="auto" hangingPunct="1">
              <a:spcBef>
                <a:spcPts val="0"/>
              </a:spcBef>
              <a:spcAft>
                <a:spcPts val="0"/>
              </a:spcAft>
              <a:buFont typeface="Arial" panose="020B0604020202020204" pitchFamily="34" charset="0"/>
              <a:buChar char="•"/>
              <a:defRPr/>
            </a:pPr>
            <a:r>
              <a:rPr lang="en-US" b="1" i="1" dirty="0"/>
              <a:t>Does your school have policies and procedures in place concerning suicide issues?</a:t>
            </a:r>
          </a:p>
          <a:p>
            <a:pPr eaLnBrk="1" fontAlgn="auto" hangingPunct="1">
              <a:spcBef>
                <a:spcPts val="0"/>
              </a:spcBef>
              <a:spcAft>
                <a:spcPts val="0"/>
              </a:spcAft>
              <a:defRPr/>
            </a:pPr>
            <a:r>
              <a:rPr lang="en-US" b="1" i="1" dirty="0"/>
              <a:t>                 Are you aware of where you can locate these policies and procedures?</a:t>
            </a:r>
          </a:p>
          <a:p>
            <a:pPr eaLnBrk="1" fontAlgn="auto" hangingPunct="1">
              <a:spcBef>
                <a:spcPts val="0"/>
              </a:spcBef>
              <a:spcAft>
                <a:spcPts val="0"/>
              </a:spcAft>
              <a:defRPr/>
            </a:pPr>
            <a:endParaRPr lang="en-US" b="1" i="1" dirty="0"/>
          </a:p>
          <a:p>
            <a:pPr marL="218385" indent="-218385" eaLnBrk="1" fontAlgn="auto" hangingPunct="1">
              <a:spcBef>
                <a:spcPts val="0"/>
              </a:spcBef>
              <a:spcAft>
                <a:spcPts val="0"/>
              </a:spcAft>
              <a:buFont typeface="Arial" panose="020B0604020202020204" pitchFamily="34" charset="0"/>
              <a:buChar char="•"/>
              <a:defRPr/>
            </a:pPr>
            <a:r>
              <a:rPr lang="en-US" sz="1100" b="1" i="1" dirty="0"/>
              <a:t>Does your school have an established crisis response team?</a:t>
            </a:r>
          </a:p>
          <a:p>
            <a:pPr eaLnBrk="1" fontAlgn="auto" hangingPunct="1">
              <a:spcBef>
                <a:spcPts val="0"/>
              </a:spcBef>
              <a:spcAft>
                <a:spcPts val="0"/>
              </a:spcAft>
              <a:defRPr/>
            </a:pPr>
            <a:r>
              <a:rPr lang="en-US" sz="1100" b="1" i="1" dirty="0"/>
              <a:t>                 Do you know who is on the team?</a:t>
            </a:r>
          </a:p>
          <a:p>
            <a:pPr eaLnBrk="1" fontAlgn="auto" hangingPunct="1">
              <a:spcBef>
                <a:spcPts val="0"/>
              </a:spcBef>
              <a:spcAft>
                <a:spcPts val="0"/>
              </a:spcAft>
              <a:defRPr/>
            </a:pPr>
            <a:endParaRPr lang="en-US" sz="1100" b="1" i="1" dirty="0"/>
          </a:p>
          <a:p>
            <a:pPr eaLnBrk="1" fontAlgn="auto" hangingPunct="1">
              <a:spcBef>
                <a:spcPts val="0"/>
              </a:spcBef>
              <a:spcAft>
                <a:spcPts val="0"/>
              </a:spcAft>
              <a:defRPr/>
            </a:pPr>
            <a:endParaRPr lang="en-US" sz="1100" b="1" i="1" dirty="0"/>
          </a:p>
          <a:p>
            <a:pPr marL="262061" indent="-262061" eaLnBrk="1" fontAlgn="auto" hangingPunct="1">
              <a:spcBef>
                <a:spcPts val="0"/>
              </a:spcBef>
              <a:spcAft>
                <a:spcPts val="0"/>
              </a:spcAft>
              <a:buFont typeface="Arial" panose="020B0604020202020204" pitchFamily="34" charset="0"/>
              <a:buChar char="•"/>
              <a:defRPr/>
            </a:pPr>
            <a:r>
              <a:rPr lang="en-US" b="1" i="1" dirty="0"/>
              <a:t>Does your school have a crisis response plan that details what actions to take (interventions) if a student does threaten, attempt, or dies by suicide?</a:t>
            </a:r>
          </a:p>
          <a:p>
            <a:pPr eaLnBrk="1" fontAlgn="auto" hangingPunct="1">
              <a:spcBef>
                <a:spcPts val="0"/>
              </a:spcBef>
              <a:spcAft>
                <a:spcPts val="0"/>
              </a:spcAft>
              <a:defRPr/>
            </a:pPr>
            <a:r>
              <a:rPr lang="en-US" b="1" i="1" dirty="0"/>
              <a:t>                 Have you been provided a copy of this plan?</a:t>
            </a:r>
          </a:p>
          <a:p>
            <a:pPr eaLnBrk="1" hangingPunct="1">
              <a:spcBef>
                <a:spcPct val="0"/>
              </a:spcBef>
              <a:defRPr/>
            </a:pPr>
            <a:endParaRPr lang="en-US" altLang="en-US" b="1" dirty="0" smtClean="0">
              <a:solidFill>
                <a:srgbClr val="C62324"/>
              </a:solidFill>
              <a:latin typeface="Arial" panose="020B0604020202020204" pitchFamily="34" charset="0"/>
              <a:cs typeface="Arial" panose="020B0604020202020204" pitchFamily="34" charset="0"/>
            </a:endParaRP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55650" indent="-290513">
              <a:defRPr>
                <a:solidFill>
                  <a:schemeClr val="tx1"/>
                </a:solidFill>
                <a:latin typeface="Trebuchet MS" panose="020B0603020202020204" pitchFamily="34" charset="0"/>
              </a:defRPr>
            </a:lvl2pPr>
            <a:lvl3pPr marL="1163638" indent="-231775">
              <a:defRPr>
                <a:solidFill>
                  <a:schemeClr val="tx1"/>
                </a:solidFill>
                <a:latin typeface="Trebuchet MS" panose="020B0603020202020204" pitchFamily="34" charset="0"/>
              </a:defRPr>
            </a:lvl3pPr>
            <a:lvl4pPr marL="1630363" indent="-231775">
              <a:defRPr>
                <a:solidFill>
                  <a:schemeClr val="tx1"/>
                </a:solidFill>
                <a:latin typeface="Trebuchet MS" panose="020B0603020202020204" pitchFamily="34" charset="0"/>
              </a:defRPr>
            </a:lvl4pPr>
            <a:lvl5pPr marL="2095500" indent="-231775">
              <a:defRPr>
                <a:solidFill>
                  <a:schemeClr val="tx1"/>
                </a:solidFill>
                <a:latin typeface="Trebuchet MS" panose="020B0603020202020204" pitchFamily="34" charset="0"/>
              </a:defRPr>
            </a:lvl5pPr>
            <a:lvl6pPr marL="2552700" indent="-231775" defTabSz="457200"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457200"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457200"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457200" eaLnBrk="0" fontAlgn="base" hangingPunct="0">
              <a:spcBef>
                <a:spcPct val="0"/>
              </a:spcBef>
              <a:spcAft>
                <a:spcPct val="0"/>
              </a:spcAft>
              <a:defRPr>
                <a:solidFill>
                  <a:schemeClr val="tx1"/>
                </a:solidFill>
                <a:latin typeface="Trebuchet MS" panose="020B0603020202020204" pitchFamily="34" charset="0"/>
              </a:defRPr>
            </a:lvl9pPr>
          </a:lstStyle>
          <a:p>
            <a:fld id="{92E90EB0-B723-4BD0-A791-FDBFBDAA6E07}" type="slidenum">
              <a:rPr lang="en-US" altLang="en-US" smtClean="0">
                <a:solidFill>
                  <a:srgbClr val="000000"/>
                </a:solidFill>
                <a:latin typeface="Calibri" panose="020F0502020204030204" pitchFamily="34" charset="0"/>
              </a:rPr>
              <a:pPr/>
              <a:t>2</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020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Trebuchet MS" panose="020B0603020202020204" pitchFamily="34" charset="0"/>
              </a:defRPr>
            </a:lvl1pPr>
            <a:lvl2pPr marL="755650" indent="-290513" defTabSz="936625">
              <a:defRPr>
                <a:solidFill>
                  <a:schemeClr val="tx1"/>
                </a:solidFill>
                <a:latin typeface="Trebuchet MS" panose="020B0603020202020204" pitchFamily="34" charset="0"/>
              </a:defRPr>
            </a:lvl2pPr>
            <a:lvl3pPr marL="1163638" indent="-231775" defTabSz="936625">
              <a:defRPr>
                <a:solidFill>
                  <a:schemeClr val="tx1"/>
                </a:solidFill>
                <a:latin typeface="Trebuchet MS" panose="020B0603020202020204" pitchFamily="34" charset="0"/>
              </a:defRPr>
            </a:lvl3pPr>
            <a:lvl4pPr marL="1630363" indent="-231775" defTabSz="936625">
              <a:defRPr>
                <a:solidFill>
                  <a:schemeClr val="tx1"/>
                </a:solidFill>
                <a:latin typeface="Trebuchet MS" panose="020B0603020202020204" pitchFamily="34" charset="0"/>
              </a:defRPr>
            </a:lvl4pPr>
            <a:lvl5pPr marL="2095500" indent="-231775" defTabSz="936625">
              <a:defRPr>
                <a:solidFill>
                  <a:schemeClr val="tx1"/>
                </a:solidFill>
                <a:latin typeface="Trebuchet MS" panose="020B0603020202020204" pitchFamily="34" charset="0"/>
              </a:defRPr>
            </a:lvl5pPr>
            <a:lvl6pPr marL="2552700" indent="-231775" defTabSz="936625"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936625"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936625"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936625" eaLnBrk="0" fontAlgn="base" hangingPunct="0">
              <a:spcBef>
                <a:spcPct val="0"/>
              </a:spcBef>
              <a:spcAft>
                <a:spcPct val="0"/>
              </a:spcAft>
              <a:defRPr>
                <a:solidFill>
                  <a:schemeClr val="tx1"/>
                </a:solidFill>
                <a:latin typeface="Trebuchet MS" panose="020B0603020202020204" pitchFamily="34" charset="0"/>
              </a:defRPr>
            </a:lvl9pPr>
          </a:lstStyle>
          <a:p>
            <a:fld id="{8F1A68C9-A07D-4369-93AD-692383693C1A}" type="slidenum">
              <a:rPr lang="en-US" altLang="en-US" smtClean="0">
                <a:solidFill>
                  <a:prstClr val="black"/>
                </a:solidFill>
                <a:latin typeface="Times New Roman" panose="02020603050405020304" pitchFamily="18" charset="0"/>
              </a:rPr>
              <a:pPr/>
              <a:t>3</a:t>
            </a:fld>
            <a:endParaRPr lang="en-US" altLang="en-US" smtClean="0">
              <a:solidFill>
                <a:prstClr val="black"/>
              </a:solidFill>
              <a:latin typeface="Times New Roman" panose="02020603050405020304" pitchFamily="18" charset="0"/>
            </a:endParaRPr>
          </a:p>
        </p:txBody>
      </p:sp>
      <p:sp>
        <p:nvSpPr>
          <p:cNvPr id="19661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900" smtClean="0"/>
              <a:t>Why do we have to? Because for every completed suicide Next slide</a:t>
            </a:r>
          </a:p>
        </p:txBody>
      </p:sp>
    </p:spTree>
    <p:extLst>
      <p:ext uri="{BB962C8B-B14F-4D97-AF65-F5344CB8AC3E}">
        <p14:creationId xmlns:p14="http://schemas.microsoft.com/office/powerpoint/2010/main" val="151389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Trebuchet MS" panose="020B0603020202020204" pitchFamily="34" charset="0"/>
              </a:defRPr>
            </a:lvl1pPr>
            <a:lvl2pPr marL="755650" indent="-290513" defTabSz="936625">
              <a:defRPr>
                <a:solidFill>
                  <a:schemeClr val="tx1"/>
                </a:solidFill>
                <a:latin typeface="Trebuchet MS" panose="020B0603020202020204" pitchFamily="34" charset="0"/>
              </a:defRPr>
            </a:lvl2pPr>
            <a:lvl3pPr marL="1163638" indent="-231775" defTabSz="936625">
              <a:defRPr>
                <a:solidFill>
                  <a:schemeClr val="tx1"/>
                </a:solidFill>
                <a:latin typeface="Trebuchet MS" panose="020B0603020202020204" pitchFamily="34" charset="0"/>
              </a:defRPr>
            </a:lvl3pPr>
            <a:lvl4pPr marL="1630363" indent="-231775" defTabSz="936625">
              <a:defRPr>
                <a:solidFill>
                  <a:schemeClr val="tx1"/>
                </a:solidFill>
                <a:latin typeface="Trebuchet MS" panose="020B0603020202020204" pitchFamily="34" charset="0"/>
              </a:defRPr>
            </a:lvl4pPr>
            <a:lvl5pPr marL="2095500" indent="-231775" defTabSz="936625">
              <a:defRPr>
                <a:solidFill>
                  <a:schemeClr val="tx1"/>
                </a:solidFill>
                <a:latin typeface="Trebuchet MS" panose="020B0603020202020204" pitchFamily="34" charset="0"/>
              </a:defRPr>
            </a:lvl5pPr>
            <a:lvl6pPr marL="2552700" indent="-231775" defTabSz="936625"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936625"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936625"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936625" eaLnBrk="0" fontAlgn="base" hangingPunct="0">
              <a:spcBef>
                <a:spcPct val="0"/>
              </a:spcBef>
              <a:spcAft>
                <a:spcPct val="0"/>
              </a:spcAft>
              <a:defRPr>
                <a:solidFill>
                  <a:schemeClr val="tx1"/>
                </a:solidFill>
                <a:latin typeface="Trebuchet MS" panose="020B0603020202020204" pitchFamily="34" charset="0"/>
              </a:defRPr>
            </a:lvl9pPr>
          </a:lstStyle>
          <a:p>
            <a:fld id="{3BBC97F5-D880-41D5-B812-94C5BBBE34DB}" type="slidenum">
              <a:rPr lang="en-US" altLang="en-US" smtClean="0">
                <a:solidFill>
                  <a:prstClr val="black"/>
                </a:solidFill>
                <a:latin typeface="Times New Roman" panose="02020603050405020304" pitchFamily="18" charset="0"/>
              </a:rPr>
              <a:pPr/>
              <a:t>4</a:t>
            </a:fld>
            <a:endParaRPr lang="en-US" altLang="en-US" smtClean="0">
              <a:solidFill>
                <a:prstClr val="black"/>
              </a:solidFill>
              <a:latin typeface="Times New Roman" panose="02020603050405020304" pitchFamily="18" charset="0"/>
            </a:endParaRPr>
          </a:p>
        </p:txBody>
      </p:sp>
      <p:sp>
        <p:nvSpPr>
          <p:cNvPr id="1986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3300" smtClean="0"/>
              <a:t>Have Lynda tell her story about the papers</a:t>
            </a:r>
          </a:p>
          <a:p>
            <a:endParaRPr lang="en-US" altLang="en-US" sz="3300" smtClean="0"/>
          </a:p>
          <a:p>
            <a:r>
              <a:rPr lang="en-US" altLang="en-US" sz="3300" smtClean="0"/>
              <a:t>Among young adults ages 15 to 24 years old, there are approximately 100-200 attempts for every completed suicide.</a:t>
            </a:r>
          </a:p>
          <a:p>
            <a:endParaRPr lang="en-US" altLang="en-US" sz="3300" smtClean="0"/>
          </a:p>
          <a:p>
            <a:pPr lvl="1">
              <a:spcAft>
                <a:spcPts val="813"/>
              </a:spcAft>
            </a:pPr>
            <a:r>
              <a:rPr lang="en-US" altLang="en-US" sz="3300" smtClean="0"/>
              <a:t>Goldsmith SK, Pellmar TC, Kleinman AM, Bunney WE, editors. Reducing suicide: a national imperative. Washington (DC): National Academy Press; 2002.</a:t>
            </a:r>
          </a:p>
          <a:p>
            <a:pPr lvl="1">
              <a:spcAft>
                <a:spcPts val="813"/>
              </a:spcAft>
            </a:pPr>
            <a:r>
              <a:rPr lang="en-US" altLang="en-US" sz="3300" smtClean="0"/>
              <a:t>Centers for Disease Control and Prevention. Youth Risk Behavior Surveillance—United States, 2009. Surveillance Summaries, June 4. MMWR 2010; 59(No. SS-5).</a:t>
            </a:r>
          </a:p>
          <a:p>
            <a:endParaRPr lang="en-US" altLang="en-US" sz="3300" smtClean="0"/>
          </a:p>
        </p:txBody>
      </p:sp>
    </p:spTree>
    <p:extLst>
      <p:ext uri="{BB962C8B-B14F-4D97-AF65-F5344CB8AC3E}">
        <p14:creationId xmlns:p14="http://schemas.microsoft.com/office/powerpoint/2010/main" val="144640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Trebuchet MS" panose="020B0603020202020204" pitchFamily="34" charset="0"/>
              </a:defRPr>
            </a:lvl1pPr>
            <a:lvl2pPr marL="755650" indent="-290513" defTabSz="936625">
              <a:defRPr>
                <a:solidFill>
                  <a:schemeClr val="tx1"/>
                </a:solidFill>
                <a:latin typeface="Trebuchet MS" panose="020B0603020202020204" pitchFamily="34" charset="0"/>
              </a:defRPr>
            </a:lvl2pPr>
            <a:lvl3pPr marL="1163638" indent="-231775" defTabSz="936625">
              <a:defRPr>
                <a:solidFill>
                  <a:schemeClr val="tx1"/>
                </a:solidFill>
                <a:latin typeface="Trebuchet MS" panose="020B0603020202020204" pitchFamily="34" charset="0"/>
              </a:defRPr>
            </a:lvl3pPr>
            <a:lvl4pPr marL="1630363" indent="-231775" defTabSz="936625">
              <a:defRPr>
                <a:solidFill>
                  <a:schemeClr val="tx1"/>
                </a:solidFill>
                <a:latin typeface="Trebuchet MS" panose="020B0603020202020204" pitchFamily="34" charset="0"/>
              </a:defRPr>
            </a:lvl4pPr>
            <a:lvl5pPr marL="2095500" indent="-231775" defTabSz="936625">
              <a:defRPr>
                <a:solidFill>
                  <a:schemeClr val="tx1"/>
                </a:solidFill>
                <a:latin typeface="Trebuchet MS" panose="020B0603020202020204" pitchFamily="34" charset="0"/>
              </a:defRPr>
            </a:lvl5pPr>
            <a:lvl6pPr marL="2552700" indent="-231775" defTabSz="936625"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936625"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936625"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936625" eaLnBrk="0" fontAlgn="base" hangingPunct="0">
              <a:spcBef>
                <a:spcPct val="0"/>
              </a:spcBef>
              <a:spcAft>
                <a:spcPct val="0"/>
              </a:spcAft>
              <a:defRPr>
                <a:solidFill>
                  <a:schemeClr val="tx1"/>
                </a:solidFill>
                <a:latin typeface="Trebuchet MS" panose="020B0603020202020204" pitchFamily="34" charset="0"/>
              </a:defRPr>
            </a:lvl9pPr>
          </a:lstStyle>
          <a:p>
            <a:fld id="{1103CAC5-C3A1-4C8C-8A5D-979F732C4AB3}" type="slidenum">
              <a:rPr lang="en-US" altLang="en-US" smtClean="0">
                <a:solidFill>
                  <a:prstClr val="black"/>
                </a:solidFill>
                <a:latin typeface="Times New Roman" panose="02020603050405020304" pitchFamily="18" charset="0"/>
              </a:rPr>
              <a:pPr/>
              <a:t>5</a:t>
            </a:fld>
            <a:endParaRPr lang="en-US" altLang="en-US" smtClean="0">
              <a:solidFill>
                <a:prstClr val="black"/>
              </a:solidFill>
              <a:latin typeface="Times New Roman" panose="02020603050405020304" pitchFamily="18" charset="0"/>
            </a:endParaRPr>
          </a:p>
        </p:txBody>
      </p:sp>
      <p:sp>
        <p:nvSpPr>
          <p:cNvPr id="2007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Discuss Suicide PreventionProgram and best practice strategies for schools.</a:t>
            </a:r>
          </a:p>
        </p:txBody>
      </p:sp>
    </p:spTree>
    <p:extLst>
      <p:ext uri="{BB962C8B-B14F-4D97-AF65-F5344CB8AC3E}">
        <p14:creationId xmlns:p14="http://schemas.microsoft.com/office/powerpoint/2010/main" val="175926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Trebuchet MS" panose="020B0603020202020204" pitchFamily="34" charset="0"/>
              </a:defRPr>
            </a:lvl1pPr>
            <a:lvl2pPr marL="755650" indent="-290513" defTabSz="938213">
              <a:defRPr>
                <a:solidFill>
                  <a:schemeClr val="tx1"/>
                </a:solidFill>
                <a:latin typeface="Trebuchet MS" panose="020B0603020202020204" pitchFamily="34" charset="0"/>
              </a:defRPr>
            </a:lvl2pPr>
            <a:lvl3pPr marL="1163638" indent="-231775" defTabSz="938213">
              <a:defRPr>
                <a:solidFill>
                  <a:schemeClr val="tx1"/>
                </a:solidFill>
                <a:latin typeface="Trebuchet MS" panose="020B0603020202020204" pitchFamily="34" charset="0"/>
              </a:defRPr>
            </a:lvl3pPr>
            <a:lvl4pPr marL="1630363" indent="-231775" defTabSz="938213">
              <a:defRPr>
                <a:solidFill>
                  <a:schemeClr val="tx1"/>
                </a:solidFill>
                <a:latin typeface="Trebuchet MS" panose="020B0603020202020204" pitchFamily="34" charset="0"/>
              </a:defRPr>
            </a:lvl4pPr>
            <a:lvl5pPr marL="2095500" indent="-231775" defTabSz="938213">
              <a:defRPr>
                <a:solidFill>
                  <a:schemeClr val="tx1"/>
                </a:solidFill>
                <a:latin typeface="Trebuchet MS" panose="020B0603020202020204" pitchFamily="34" charset="0"/>
              </a:defRPr>
            </a:lvl5pPr>
            <a:lvl6pPr marL="2552700" indent="-231775" defTabSz="938213"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938213"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938213"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938213" eaLnBrk="0" fontAlgn="base" hangingPunct="0">
              <a:spcBef>
                <a:spcPct val="0"/>
              </a:spcBef>
              <a:spcAft>
                <a:spcPct val="0"/>
              </a:spcAft>
              <a:defRPr>
                <a:solidFill>
                  <a:schemeClr val="tx1"/>
                </a:solidFill>
                <a:latin typeface="Trebuchet MS" panose="020B0603020202020204" pitchFamily="34" charset="0"/>
              </a:defRPr>
            </a:lvl9pPr>
          </a:lstStyle>
          <a:p>
            <a:fld id="{6B000A3F-46B5-4A77-9ACB-F01AC258F722}" type="slidenum">
              <a:rPr lang="en-US" altLang="en-US" smtClean="0">
                <a:solidFill>
                  <a:srgbClr val="000000"/>
                </a:solidFill>
                <a:latin typeface="Times New Roman" panose="02020603050405020304" pitchFamily="18" charset="0"/>
              </a:rPr>
              <a:pPr/>
              <a:t>6</a:t>
            </a:fld>
            <a:endParaRPr lang="en-US" altLang="en-US" smtClean="0">
              <a:solidFill>
                <a:srgbClr val="000000"/>
              </a:solidFill>
              <a:latin typeface="Times New Roman" panose="02020603050405020304" pitchFamily="18" charset="0"/>
            </a:endParaRPr>
          </a:p>
        </p:txBody>
      </p:sp>
      <p:sp>
        <p:nvSpPr>
          <p:cNvPr id="2027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fontAlgn="auto" hangingPunct="1">
              <a:spcBef>
                <a:spcPts val="0"/>
              </a:spcBef>
              <a:spcAft>
                <a:spcPts val="0"/>
              </a:spcAft>
              <a:defRPr/>
            </a:pPr>
            <a:r>
              <a:rPr lang="en-US" b="1" u="sng" dirty="0" smtClean="0"/>
              <a:t>An effective teacher training program needs to include</a:t>
            </a:r>
            <a:r>
              <a:rPr lang="en-US" b="1" dirty="0" smtClean="0"/>
              <a:t>:</a:t>
            </a:r>
          </a:p>
          <a:p>
            <a:pPr marL="214313" indent="-214313" eaLnBrk="1" fontAlgn="auto" hangingPunct="1">
              <a:spcBef>
                <a:spcPts val="0"/>
              </a:spcBef>
              <a:spcAft>
                <a:spcPts val="0"/>
              </a:spcAft>
              <a:buFont typeface="Arial" panose="020B0604020202020204" pitchFamily="34" charset="0"/>
              <a:buChar char="•"/>
              <a:defRPr/>
            </a:pPr>
            <a:r>
              <a:rPr lang="en-US" b="1" dirty="0" smtClean="0"/>
              <a:t>risk factors and warning sign to detect potential suicide risk</a:t>
            </a:r>
          </a:p>
          <a:p>
            <a:pPr marL="214313" indent="-214313" eaLnBrk="1" fontAlgn="auto" hangingPunct="1">
              <a:spcBef>
                <a:spcPts val="0"/>
              </a:spcBef>
              <a:spcAft>
                <a:spcPts val="0"/>
              </a:spcAft>
              <a:buFont typeface="Arial" panose="020B0604020202020204" pitchFamily="34" charset="0"/>
              <a:buChar char="•"/>
              <a:defRPr/>
            </a:pPr>
            <a:r>
              <a:rPr lang="en-US" b="1" dirty="0" smtClean="0"/>
              <a:t>how to make referrals when concerned about a potential suicidal student</a:t>
            </a:r>
          </a:p>
          <a:p>
            <a:pPr marL="214313" indent="-214313" eaLnBrk="1" fontAlgn="auto" hangingPunct="1">
              <a:spcBef>
                <a:spcPts val="0"/>
              </a:spcBef>
              <a:spcAft>
                <a:spcPts val="0"/>
              </a:spcAft>
              <a:buFont typeface="Arial" panose="020B0604020202020204" pitchFamily="34" charset="0"/>
              <a:buChar char="•"/>
              <a:defRPr/>
            </a:pPr>
            <a:r>
              <a:rPr lang="en-US" b="1" dirty="0" smtClean="0"/>
              <a:t>ways to help students feel comfortable when seeking assistance</a:t>
            </a:r>
          </a:p>
          <a:p>
            <a:pPr marL="214313" indent="-214313" eaLnBrk="1" fontAlgn="auto" hangingPunct="1">
              <a:spcBef>
                <a:spcPts val="0"/>
              </a:spcBef>
              <a:spcAft>
                <a:spcPts val="0"/>
              </a:spcAft>
              <a:buFont typeface="Arial" panose="020B0604020202020204" pitchFamily="34" charset="0"/>
              <a:buChar char="•"/>
              <a:defRPr/>
            </a:pPr>
            <a:r>
              <a:rPr lang="en-US" b="1" dirty="0" smtClean="0"/>
              <a:t>list of available supportive resources for students and staff</a:t>
            </a:r>
          </a:p>
          <a:p>
            <a:pPr marL="214313" indent="-214313" eaLnBrk="1" fontAlgn="auto" hangingPunct="1">
              <a:spcBef>
                <a:spcPts val="0"/>
              </a:spcBef>
              <a:spcAft>
                <a:spcPts val="0"/>
              </a:spcAft>
              <a:buFont typeface="Arial" panose="020B0604020202020204" pitchFamily="34" charset="0"/>
              <a:buChar char="•"/>
              <a:defRPr/>
            </a:pPr>
            <a:r>
              <a:rPr lang="en-US" b="1" dirty="0" smtClean="0"/>
              <a:t>school policies on suicide prevention and intervention</a:t>
            </a:r>
          </a:p>
          <a:p>
            <a:pPr marL="214313" indent="-214313" eaLnBrk="1" fontAlgn="auto" hangingPunct="1">
              <a:spcBef>
                <a:spcPts val="0"/>
              </a:spcBef>
              <a:spcAft>
                <a:spcPts val="0"/>
              </a:spcAft>
              <a:buFont typeface="Arial" panose="020B0604020202020204" pitchFamily="34" charset="0"/>
              <a:buChar char="•"/>
              <a:defRPr/>
            </a:pPr>
            <a:r>
              <a:rPr lang="en-US" b="1" dirty="0" smtClean="0"/>
              <a:t>understanding the importance of working as a team</a:t>
            </a:r>
          </a:p>
          <a:p>
            <a:pPr eaLnBrk="1" hangingPunct="1">
              <a:spcBef>
                <a:spcPct val="0"/>
              </a:spcBef>
              <a:defRPr/>
            </a:pPr>
            <a:endParaRPr lang="en-US" altLang="en-US" dirty="0" smtClean="0"/>
          </a:p>
        </p:txBody>
      </p:sp>
    </p:spTree>
    <p:extLst>
      <p:ext uri="{BB962C8B-B14F-4D97-AF65-F5344CB8AC3E}">
        <p14:creationId xmlns:p14="http://schemas.microsoft.com/office/powerpoint/2010/main" val="345264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Trebuchet MS" panose="020B0603020202020204" pitchFamily="34" charset="0"/>
              </a:defRPr>
            </a:lvl1pPr>
            <a:lvl2pPr marL="755650" indent="-290513" defTabSz="936625">
              <a:defRPr>
                <a:solidFill>
                  <a:schemeClr val="tx1"/>
                </a:solidFill>
                <a:latin typeface="Trebuchet MS" panose="020B0603020202020204" pitchFamily="34" charset="0"/>
              </a:defRPr>
            </a:lvl2pPr>
            <a:lvl3pPr marL="1163638" indent="-231775" defTabSz="936625">
              <a:defRPr>
                <a:solidFill>
                  <a:schemeClr val="tx1"/>
                </a:solidFill>
                <a:latin typeface="Trebuchet MS" panose="020B0603020202020204" pitchFamily="34" charset="0"/>
              </a:defRPr>
            </a:lvl3pPr>
            <a:lvl4pPr marL="1630363" indent="-231775" defTabSz="936625">
              <a:defRPr>
                <a:solidFill>
                  <a:schemeClr val="tx1"/>
                </a:solidFill>
                <a:latin typeface="Trebuchet MS" panose="020B0603020202020204" pitchFamily="34" charset="0"/>
              </a:defRPr>
            </a:lvl4pPr>
            <a:lvl5pPr marL="2095500" indent="-231775" defTabSz="936625">
              <a:defRPr>
                <a:solidFill>
                  <a:schemeClr val="tx1"/>
                </a:solidFill>
                <a:latin typeface="Trebuchet MS" panose="020B0603020202020204" pitchFamily="34" charset="0"/>
              </a:defRPr>
            </a:lvl5pPr>
            <a:lvl6pPr marL="2552700" indent="-231775" defTabSz="936625"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936625"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936625"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936625" eaLnBrk="0" fontAlgn="base" hangingPunct="0">
              <a:spcBef>
                <a:spcPct val="0"/>
              </a:spcBef>
              <a:spcAft>
                <a:spcPct val="0"/>
              </a:spcAft>
              <a:defRPr>
                <a:solidFill>
                  <a:schemeClr val="tx1"/>
                </a:solidFill>
                <a:latin typeface="Trebuchet MS" panose="020B0603020202020204" pitchFamily="34" charset="0"/>
              </a:defRPr>
            </a:lvl9pPr>
          </a:lstStyle>
          <a:p>
            <a:fld id="{C81A71A9-4552-44B1-9761-9472075C5AEF}" type="slidenum">
              <a:rPr lang="en-US" altLang="en-US" smtClean="0">
                <a:solidFill>
                  <a:prstClr val="black"/>
                </a:solidFill>
                <a:latin typeface="Times New Roman" panose="02020603050405020304" pitchFamily="18" charset="0"/>
              </a:rPr>
              <a:pPr/>
              <a:t>8</a:t>
            </a:fld>
            <a:endParaRPr lang="en-US" altLang="en-US" smtClean="0">
              <a:solidFill>
                <a:prstClr val="black"/>
              </a:solidFill>
              <a:latin typeface="Times New Roman" panose="02020603050405020304" pitchFamily="18" charset="0"/>
            </a:endParaRPr>
          </a:p>
        </p:txBody>
      </p:sp>
      <p:sp>
        <p:nvSpPr>
          <p:cNvPr id="2058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fontAlgn="auto" hangingPunct="1">
              <a:spcBef>
                <a:spcPts val="0"/>
              </a:spcBef>
              <a:spcAft>
                <a:spcPts val="0"/>
              </a:spcAft>
              <a:defRPr/>
            </a:pPr>
            <a:r>
              <a:rPr lang="en-US" sz="2400" b="1" dirty="0" smtClean="0">
                <a:latin typeface="Comic Sans MS"/>
              </a:rPr>
              <a:t>TEACHER TRAINING</a:t>
            </a:r>
          </a:p>
          <a:p>
            <a:pPr marL="257175" indent="-257175" eaLnBrk="1" fontAlgn="auto" hangingPunct="1">
              <a:spcBef>
                <a:spcPts val="0"/>
              </a:spcBef>
              <a:spcAft>
                <a:spcPts val="0"/>
              </a:spcAft>
              <a:buFont typeface="Arial" panose="020B0604020202020204" pitchFamily="34" charset="0"/>
              <a:buChar char="•"/>
              <a:defRPr/>
            </a:pPr>
            <a:r>
              <a:rPr lang="en-US" b="1" dirty="0" smtClean="0"/>
              <a:t>is vital to the success of a implementing suicide prevention program</a:t>
            </a:r>
          </a:p>
          <a:p>
            <a:pPr marL="257175" indent="-257175" eaLnBrk="1" fontAlgn="auto" hangingPunct="1">
              <a:spcBef>
                <a:spcPts val="0"/>
              </a:spcBef>
              <a:spcAft>
                <a:spcPts val="0"/>
              </a:spcAft>
              <a:buFont typeface="Arial" panose="020B0604020202020204" pitchFamily="34" charset="0"/>
              <a:buChar char="•"/>
              <a:defRPr/>
            </a:pPr>
            <a:r>
              <a:rPr lang="en-US" b="1" dirty="0" smtClean="0"/>
              <a:t>has a positive impact on comfort and confidence level—Teach your teachers…</a:t>
            </a:r>
          </a:p>
          <a:p>
            <a:pPr>
              <a:defRPr/>
            </a:pPr>
            <a:r>
              <a:rPr lang="en-US" altLang="en-US" dirty="0" smtClean="0"/>
              <a:t>Know what to do: Follow your schools procedures—launch a suicide prevention program yearly (sustain it throughout the year). Be aware of the guidelines your team has laid out. Be vigilant in looking for the warning signs and risk factors. Help build on protective factors for your students</a:t>
            </a:r>
          </a:p>
          <a:p>
            <a:pPr>
              <a:defRPr/>
            </a:pPr>
            <a:r>
              <a:rPr lang="en-US" altLang="en-US" dirty="0" smtClean="0"/>
              <a:t>Don’t leave the student alone: Arrange to have someone come to get the student, or ask the student to stay with you after class, do not rely on other students to transport suicidal student to counselor or </a:t>
            </a:r>
            <a:r>
              <a:rPr lang="en-US" altLang="en-US" dirty="0" err="1" smtClean="0"/>
              <a:t>sw</a:t>
            </a:r>
            <a:endParaRPr lang="en-US" altLang="en-US" dirty="0" smtClean="0"/>
          </a:p>
          <a:p>
            <a:pPr>
              <a:defRPr/>
            </a:pPr>
            <a:r>
              <a:rPr lang="en-US" altLang="en-US" dirty="0" smtClean="0"/>
              <a:t>Use your schools support system: Get to know your counselors and </a:t>
            </a:r>
            <a:r>
              <a:rPr lang="en-US" altLang="en-US" dirty="0" err="1" smtClean="0"/>
              <a:t>sw’s</a:t>
            </a:r>
            <a:r>
              <a:rPr lang="en-US" altLang="en-US" dirty="0" smtClean="0"/>
              <a:t>. If you don’t know them already, become familiar with who they are. They are your support. They can assess the student and find proper care. If you are concerned about a student who is not necessarily suicidal, bring your concerns to the attention of the counselors/</a:t>
            </a:r>
            <a:r>
              <a:rPr lang="en-US" altLang="en-US" dirty="0" err="1" smtClean="0"/>
              <a:t>sw’s</a:t>
            </a:r>
            <a:r>
              <a:rPr lang="en-US" altLang="en-US" dirty="0" smtClean="0"/>
              <a:t>. This could be a suicide prevention intervention in and of itself.</a:t>
            </a:r>
          </a:p>
          <a:p>
            <a:pPr>
              <a:defRPr/>
            </a:pPr>
            <a:r>
              <a:rPr lang="en-US" altLang="en-US" dirty="0" smtClean="0"/>
              <a:t>Connect with parents/guardians: Establish good working relationships with parents. Encourage parents to be open with you about any concerns or trouble their student is having. Let them know you are willing to try and help. Then find the necessary help.</a:t>
            </a:r>
          </a:p>
        </p:txBody>
      </p:sp>
    </p:spTree>
    <p:extLst>
      <p:ext uri="{BB962C8B-B14F-4D97-AF65-F5344CB8AC3E}">
        <p14:creationId xmlns:p14="http://schemas.microsoft.com/office/powerpoint/2010/main" val="161693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DAC0F6A-3D72-40AA-B469-F51278ED233F}" type="slidenum">
              <a:rPr lang="en-US" altLang="en-US" smtClean="0">
                <a:solidFill>
                  <a:prstClr val="black"/>
                </a:solidFill>
                <a:latin typeface="Calibri" panose="020F0502020204030204" pitchFamily="34" charset="0"/>
              </a:rPr>
              <a:pPr/>
              <a:t>9</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93401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Trebuchet MS" panose="020B0603020202020204" pitchFamily="34" charset="0"/>
              </a:defRPr>
            </a:lvl1pPr>
            <a:lvl2pPr marL="755650" indent="-290513" defTabSz="936625">
              <a:defRPr>
                <a:solidFill>
                  <a:schemeClr val="tx1"/>
                </a:solidFill>
                <a:latin typeface="Trebuchet MS" panose="020B0603020202020204" pitchFamily="34" charset="0"/>
              </a:defRPr>
            </a:lvl2pPr>
            <a:lvl3pPr marL="1163638" indent="-231775" defTabSz="936625">
              <a:defRPr>
                <a:solidFill>
                  <a:schemeClr val="tx1"/>
                </a:solidFill>
                <a:latin typeface="Trebuchet MS" panose="020B0603020202020204" pitchFamily="34" charset="0"/>
              </a:defRPr>
            </a:lvl3pPr>
            <a:lvl4pPr marL="1630363" indent="-231775" defTabSz="936625">
              <a:defRPr>
                <a:solidFill>
                  <a:schemeClr val="tx1"/>
                </a:solidFill>
                <a:latin typeface="Trebuchet MS" panose="020B0603020202020204" pitchFamily="34" charset="0"/>
              </a:defRPr>
            </a:lvl4pPr>
            <a:lvl5pPr marL="2095500" indent="-231775" defTabSz="936625">
              <a:defRPr>
                <a:solidFill>
                  <a:schemeClr val="tx1"/>
                </a:solidFill>
                <a:latin typeface="Trebuchet MS" panose="020B0603020202020204" pitchFamily="34" charset="0"/>
              </a:defRPr>
            </a:lvl5pPr>
            <a:lvl6pPr marL="2552700" indent="-231775" defTabSz="936625" eaLnBrk="0" fontAlgn="base" hangingPunct="0">
              <a:spcBef>
                <a:spcPct val="0"/>
              </a:spcBef>
              <a:spcAft>
                <a:spcPct val="0"/>
              </a:spcAft>
              <a:defRPr>
                <a:solidFill>
                  <a:schemeClr val="tx1"/>
                </a:solidFill>
                <a:latin typeface="Trebuchet MS" panose="020B0603020202020204" pitchFamily="34" charset="0"/>
              </a:defRPr>
            </a:lvl6pPr>
            <a:lvl7pPr marL="3009900" indent="-231775" defTabSz="936625" eaLnBrk="0" fontAlgn="base" hangingPunct="0">
              <a:spcBef>
                <a:spcPct val="0"/>
              </a:spcBef>
              <a:spcAft>
                <a:spcPct val="0"/>
              </a:spcAft>
              <a:defRPr>
                <a:solidFill>
                  <a:schemeClr val="tx1"/>
                </a:solidFill>
                <a:latin typeface="Trebuchet MS" panose="020B0603020202020204" pitchFamily="34" charset="0"/>
              </a:defRPr>
            </a:lvl7pPr>
            <a:lvl8pPr marL="3467100" indent="-231775" defTabSz="936625" eaLnBrk="0" fontAlgn="base" hangingPunct="0">
              <a:spcBef>
                <a:spcPct val="0"/>
              </a:spcBef>
              <a:spcAft>
                <a:spcPct val="0"/>
              </a:spcAft>
              <a:defRPr>
                <a:solidFill>
                  <a:schemeClr val="tx1"/>
                </a:solidFill>
                <a:latin typeface="Trebuchet MS" panose="020B0603020202020204" pitchFamily="34" charset="0"/>
              </a:defRPr>
            </a:lvl8pPr>
            <a:lvl9pPr marL="3924300" indent="-231775" defTabSz="936625" eaLnBrk="0" fontAlgn="base" hangingPunct="0">
              <a:spcBef>
                <a:spcPct val="0"/>
              </a:spcBef>
              <a:spcAft>
                <a:spcPct val="0"/>
              </a:spcAft>
              <a:defRPr>
                <a:solidFill>
                  <a:schemeClr val="tx1"/>
                </a:solidFill>
                <a:latin typeface="Trebuchet MS" panose="020B0603020202020204" pitchFamily="34" charset="0"/>
              </a:defRPr>
            </a:lvl9pPr>
          </a:lstStyle>
          <a:p>
            <a:fld id="{569667BA-966C-422D-8D79-01992CB399E6}" type="slidenum">
              <a:rPr lang="en-US" altLang="en-US" smtClean="0">
                <a:solidFill>
                  <a:prstClr val="black"/>
                </a:solidFill>
                <a:latin typeface="Times New Roman" panose="02020603050405020304" pitchFamily="18" charset="0"/>
              </a:rPr>
              <a:pPr/>
              <a:t>10</a:t>
            </a:fld>
            <a:endParaRPr lang="en-US" altLang="en-US" smtClean="0">
              <a:solidFill>
                <a:prstClr val="black"/>
              </a:solidFill>
              <a:latin typeface="Times New Roman" panose="02020603050405020304" pitchFamily="18" charset="0"/>
            </a:endParaRPr>
          </a:p>
        </p:txBody>
      </p:sp>
      <p:sp>
        <p:nvSpPr>
          <p:cNvPr id="2099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Dennis is a great resource to your schools. He will really take what you teach in the classrooms with the students and bring it home for them. He will reinforce in a very brain friendly way the importance of what you spent your time teaching.</a:t>
            </a:r>
          </a:p>
          <a:p>
            <a:endParaRPr lang="en-US" altLang="en-US" smtClean="0"/>
          </a:p>
          <a:p>
            <a:r>
              <a:rPr lang="en-US" altLang="en-US" smtClean="0"/>
              <a:t>In full disclosure, there are other options for schools that are free or low cost. Jason Foundation has curriculum on suicide prevention</a:t>
            </a:r>
          </a:p>
          <a:p>
            <a:endParaRPr lang="en-US" altLang="en-US" smtClean="0"/>
          </a:p>
          <a:p>
            <a:r>
              <a:rPr lang="en-US" altLang="en-US" smtClean="0"/>
              <a:t>The </a:t>
            </a:r>
          </a:p>
        </p:txBody>
      </p:sp>
    </p:spTree>
    <p:extLst>
      <p:ext uri="{BB962C8B-B14F-4D97-AF65-F5344CB8AC3E}">
        <p14:creationId xmlns:p14="http://schemas.microsoft.com/office/powerpoint/2010/main" val="1976775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5" name="Straight Connector 4"/>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defTabSz="457200">
              <a:defRPr/>
            </a:pPr>
            <a:endParaRPr lang="en-US" sz="1800">
              <a:solidFill>
                <a:prstClr val="black"/>
              </a:solidFill>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lstStyle>
          <a:p>
            <a:r>
              <a:rPr lang="en-US" smtClean="0"/>
              <a:t>Click to edit Master title style</a:t>
            </a:r>
            <a:endParaRPr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30"/>
          <p:cNvSpPr>
            <a:spLocks noGrp="1"/>
          </p:cNvSpPr>
          <p:nvPr>
            <p:ph type="dt" sz="half" idx="10"/>
          </p:nvPr>
        </p:nvSpPr>
        <p:spPr>
          <a:xfrm>
            <a:off x="7827434" y="6557963"/>
            <a:ext cx="2671233" cy="227012"/>
          </a:xfrm>
        </p:spPr>
        <p:txBody>
          <a:bodyPr/>
          <a:lstStyle>
            <a:lvl1pPr>
              <a:defRPr lang="en-US">
                <a:solidFill>
                  <a:srgbClr val="FFFFFF"/>
                </a:solidFill>
              </a:defRPr>
            </a:lvl1pPr>
          </a:lstStyle>
          <a:p>
            <a:pPr>
              <a:defRPr/>
            </a:pPr>
            <a:fld id="{92479C83-A909-44D3-A757-6FEDD75E1A2D}" type="datetimeFigureOut">
              <a:rPr/>
              <a:pPr>
                <a:defRPr/>
              </a:pPr>
              <a:t>01/18/2016</a:t>
            </a:fld>
            <a:endParaRPr/>
          </a:p>
        </p:txBody>
      </p:sp>
      <p:sp>
        <p:nvSpPr>
          <p:cNvPr id="7" name="Footer Placeholder 17"/>
          <p:cNvSpPr>
            <a:spLocks noGrp="1"/>
          </p:cNvSpPr>
          <p:nvPr>
            <p:ph type="ftr" sz="quarter" idx="11"/>
          </p:nvPr>
        </p:nvSpPr>
        <p:spPr>
          <a:xfrm>
            <a:off x="3759200" y="6557963"/>
            <a:ext cx="3903133" cy="228600"/>
          </a:xfrm>
        </p:spPr>
        <p:txBody>
          <a:bodyPr/>
          <a:lstStyle>
            <a:lvl1pPr>
              <a:defRPr lang="en-US">
                <a:solidFill>
                  <a:srgbClr val="FFFFFF"/>
                </a:solidFill>
              </a:defRPr>
            </a:lvl1pPr>
          </a:lstStyle>
          <a:p>
            <a:pPr>
              <a:defRPr/>
            </a:pPr>
            <a:endParaRPr/>
          </a:p>
        </p:txBody>
      </p:sp>
      <p:sp>
        <p:nvSpPr>
          <p:cNvPr id="8" name="Slide Number Placeholder 28"/>
          <p:cNvSpPr>
            <a:spLocks noGrp="1"/>
          </p:cNvSpPr>
          <p:nvPr>
            <p:ph type="sldNum" sz="quarter" idx="12"/>
          </p:nvPr>
        </p:nvSpPr>
        <p:spPr>
          <a:xfrm>
            <a:off x="10507134" y="6556375"/>
            <a:ext cx="785284" cy="228600"/>
          </a:xfrm>
        </p:spPr>
        <p:txBody>
          <a:bodyPr/>
          <a:lstStyle>
            <a:lvl1pPr>
              <a:defRPr>
                <a:solidFill>
                  <a:srgbClr val="FFFFFF"/>
                </a:solidFill>
              </a:defRPr>
            </a:lvl1pPr>
          </a:lstStyle>
          <a:p>
            <a:pPr>
              <a:defRPr/>
            </a:pPr>
            <a:fld id="{C2625BDB-CF90-4F62-9948-D2421DF234FB}" type="slidenum">
              <a:rPr lang="en-US" altLang="en-US"/>
              <a:pPr>
                <a:defRPr/>
              </a:pPr>
              <a:t>‹#›</a:t>
            </a:fld>
            <a:endParaRPr lang="en-US" altLang="en-US"/>
          </a:p>
        </p:txBody>
      </p:sp>
    </p:spTree>
    <p:extLst>
      <p:ext uri="{BB962C8B-B14F-4D97-AF65-F5344CB8AC3E}">
        <p14:creationId xmlns:p14="http://schemas.microsoft.com/office/powerpoint/2010/main" val="4939132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38BD933E-3284-4662-88B3-524CF4F63570}" type="datetimeFigureOut">
              <a:rPr lang="en-US">
                <a:solidFill>
                  <a:srgbClr val="B13F9A"/>
                </a:solidFill>
              </a:rPr>
              <a:pPr>
                <a:defRPr/>
              </a:pPr>
              <a:t>01/18/2016</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DEC97789-7219-4AFF-BB22-4EB765C5D4AB}"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28859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657851" y="6557963"/>
            <a:ext cx="2669116" cy="227012"/>
          </a:xfrm>
        </p:spPr>
        <p:txBody>
          <a:bodyPr/>
          <a:lstStyle>
            <a:lvl1pPr>
              <a:defRPr/>
            </a:lvl1pPr>
          </a:lstStyle>
          <a:p>
            <a:pPr>
              <a:defRPr/>
            </a:pPr>
            <a:fld id="{D1E54BAA-3BB5-4BD1-9A14-3DAA0C682821}" type="datetimeFigureOut">
              <a:rPr lang="en-US">
                <a:solidFill>
                  <a:srgbClr val="B13F9A"/>
                </a:solidFill>
              </a:rPr>
              <a:pPr>
                <a:defRPr/>
              </a:pPr>
              <a:t>01/18/2016</a:t>
            </a:fld>
            <a:endParaRPr lang="en-US">
              <a:solidFill>
                <a:srgbClr val="B13F9A"/>
              </a:solidFill>
            </a:endParaRPr>
          </a:p>
        </p:txBody>
      </p:sp>
      <p:sp>
        <p:nvSpPr>
          <p:cNvPr id="5" name="Footer Placeholder 4"/>
          <p:cNvSpPr>
            <a:spLocks noGrp="1"/>
          </p:cNvSpPr>
          <p:nvPr>
            <p:ph type="ftr" sz="quarter" idx="11"/>
          </p:nvPr>
        </p:nvSpPr>
        <p:spPr>
          <a:xfrm>
            <a:off x="609600" y="6556375"/>
            <a:ext cx="4876800" cy="228600"/>
          </a:xfrm>
        </p:spPr>
        <p:txBody>
          <a:bodyPr/>
          <a:lstStyle>
            <a:lvl1pPr>
              <a:defRPr/>
            </a:lvl1pPr>
          </a:lstStyle>
          <a:p>
            <a:pPr>
              <a:defRPr/>
            </a:pPr>
            <a:endParaRPr lang="en-US">
              <a:solidFill>
                <a:srgbClr val="B13F9A"/>
              </a:solidFill>
            </a:endParaRPr>
          </a:p>
        </p:txBody>
      </p:sp>
      <p:sp>
        <p:nvSpPr>
          <p:cNvPr id="6" name="Slide Number Placeholder 5"/>
          <p:cNvSpPr>
            <a:spLocks noGrp="1"/>
          </p:cNvSpPr>
          <p:nvPr>
            <p:ph type="sldNum" sz="quarter" idx="12"/>
          </p:nvPr>
        </p:nvSpPr>
        <p:spPr>
          <a:xfrm>
            <a:off x="8339667" y="6553200"/>
            <a:ext cx="783167" cy="228600"/>
          </a:xfrm>
        </p:spPr>
        <p:txBody>
          <a:bodyPr/>
          <a:lstStyle>
            <a:lvl1pPr>
              <a:defRPr/>
            </a:lvl1pPr>
          </a:lstStyle>
          <a:p>
            <a:pPr>
              <a:defRPr/>
            </a:pPr>
            <a:fld id="{E0835FCF-4D06-4BBC-9C8B-93569DDC50B0}"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3995564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prstClr val="black">
                    <a:tint val="75000"/>
                  </a:prstClr>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r>
              <a:rPr lang="en-US"/>
              <a:t>MISD</a:t>
            </a:r>
          </a:p>
        </p:txBody>
      </p:sp>
      <p:sp>
        <p:nvSpPr>
          <p:cNvPr id="7" name="Rectangle 6"/>
          <p:cNvSpPr>
            <a:spLocks noGrp="1" noChangeArrowheads="1"/>
          </p:cNvSpPr>
          <p:nvPr>
            <p:ph type="sldNum" sz="quarter" idx="12"/>
          </p:nvPr>
        </p:nvSpPr>
        <p:spPr/>
        <p:txBody>
          <a:bodyPr/>
          <a:lstStyle>
            <a:lvl1pPr>
              <a:defRPr>
                <a:solidFill>
                  <a:srgbClr val="90C226"/>
                </a:solidFill>
              </a:defRPr>
            </a:lvl1pPr>
          </a:lstStyle>
          <a:p>
            <a:pPr>
              <a:defRPr/>
            </a:pPr>
            <a:fld id="{8376DA73-B495-46A6-9332-E7D55A4B4DBB}" type="slidenum">
              <a:rPr lang="en-US" altLang="en-US"/>
              <a:pPr>
                <a:defRPr/>
              </a:pPr>
              <a:t>‹#›</a:t>
            </a:fld>
            <a:endParaRPr lang="en-US" altLang="en-US"/>
          </a:p>
        </p:txBody>
      </p:sp>
    </p:spTree>
    <p:extLst>
      <p:ext uri="{BB962C8B-B14F-4D97-AF65-F5344CB8AC3E}">
        <p14:creationId xmlns:p14="http://schemas.microsoft.com/office/powerpoint/2010/main" val="235249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solidFill>
                  <a:prstClr val="black">
                    <a:tint val="75000"/>
                  </a:prstClr>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r>
              <a:rPr lang="en-US"/>
              <a:t>MISD</a:t>
            </a:r>
          </a:p>
        </p:txBody>
      </p:sp>
      <p:sp>
        <p:nvSpPr>
          <p:cNvPr id="8" name="Rectangle 6"/>
          <p:cNvSpPr>
            <a:spLocks noGrp="1" noChangeArrowheads="1"/>
          </p:cNvSpPr>
          <p:nvPr>
            <p:ph type="sldNum" sz="quarter" idx="12"/>
          </p:nvPr>
        </p:nvSpPr>
        <p:spPr/>
        <p:txBody>
          <a:bodyPr/>
          <a:lstStyle>
            <a:lvl1pPr>
              <a:defRPr>
                <a:solidFill>
                  <a:srgbClr val="90C226"/>
                </a:solidFill>
              </a:defRPr>
            </a:lvl1pPr>
          </a:lstStyle>
          <a:p>
            <a:pPr>
              <a:defRPr/>
            </a:pPr>
            <a:fld id="{11D63FB7-7C24-4C4A-B379-381F65C302F4}" type="slidenum">
              <a:rPr lang="en-US" altLang="en-US"/>
              <a:pPr>
                <a:defRPr/>
              </a:pPr>
              <a:t>‹#›</a:t>
            </a:fld>
            <a:endParaRPr lang="en-US" altLang="en-US"/>
          </a:p>
        </p:txBody>
      </p:sp>
    </p:spTree>
    <p:extLst>
      <p:ext uri="{BB962C8B-B14F-4D97-AF65-F5344CB8AC3E}">
        <p14:creationId xmlns:p14="http://schemas.microsoft.com/office/powerpoint/2010/main" val="2839907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17999F4A-A285-4229-8F4C-57008FC48851}"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89549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F17DF279-D8EA-4455-ADD6-0156544F1CE8}" type="datetimeFigureOut">
              <a:rPr lang="en-US">
                <a:solidFill>
                  <a:srgbClr val="B13F9A"/>
                </a:solidFill>
              </a:rPr>
              <a:pPr>
                <a:defRPr/>
              </a:pPr>
              <a:t>01/18/2016</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120AA9B-D544-4A7B-903B-0A8E42825C50}"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124297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6299200" y="6556376"/>
            <a:ext cx="2669117" cy="227013"/>
          </a:xfrm>
        </p:spPr>
        <p:txBody>
          <a:bodyPr/>
          <a:lstStyle>
            <a:lvl1pPr>
              <a:defRPr>
                <a:solidFill>
                  <a:schemeClr val="tx2"/>
                </a:solidFill>
              </a:defRPr>
            </a:lvl1pPr>
          </a:lstStyle>
          <a:p>
            <a:pPr>
              <a:defRPr/>
            </a:pPr>
            <a:fld id="{8CA08496-6630-45B0-B488-E20A0EDC6EF9}" type="datetimeFigureOut">
              <a:rPr lang="en-US">
                <a:solidFill>
                  <a:srgbClr val="B13F9A"/>
                </a:solidFill>
              </a:rPr>
              <a:pPr>
                <a:defRPr/>
              </a:pPr>
              <a:t>01/18/2016</a:t>
            </a:fld>
            <a:endParaRPr lang="en-US">
              <a:solidFill>
                <a:srgbClr val="B13F9A"/>
              </a:solidFill>
            </a:endParaRPr>
          </a:p>
        </p:txBody>
      </p:sp>
      <p:sp>
        <p:nvSpPr>
          <p:cNvPr id="5" name="Footer Placeholder 4"/>
          <p:cNvSpPr>
            <a:spLocks noGrp="1"/>
          </p:cNvSpPr>
          <p:nvPr>
            <p:ph type="ftr" sz="quarter" idx="11"/>
          </p:nvPr>
        </p:nvSpPr>
        <p:spPr>
          <a:xfrm>
            <a:off x="2313517" y="6556375"/>
            <a:ext cx="3860800" cy="228600"/>
          </a:xfrm>
        </p:spPr>
        <p:txBody>
          <a:bodyPr/>
          <a:lstStyle>
            <a:lvl1pPr>
              <a:defRPr>
                <a:solidFill>
                  <a:schemeClr val="tx2"/>
                </a:solidFill>
              </a:defRPr>
            </a:lvl1pPr>
          </a:lstStyle>
          <a:p>
            <a:pPr>
              <a:defRPr/>
            </a:pPr>
            <a:endParaRPr lang="en-US">
              <a:solidFill>
                <a:srgbClr val="B13F9A"/>
              </a:solidFill>
            </a:endParaRPr>
          </a:p>
        </p:txBody>
      </p:sp>
      <p:sp>
        <p:nvSpPr>
          <p:cNvPr id="6" name="Slide Number Placeholder 5"/>
          <p:cNvSpPr>
            <a:spLocks noGrp="1"/>
          </p:cNvSpPr>
          <p:nvPr>
            <p:ph type="sldNum" sz="quarter" idx="12"/>
          </p:nvPr>
        </p:nvSpPr>
        <p:spPr>
          <a:xfrm>
            <a:off x="8978901" y="6554788"/>
            <a:ext cx="783167" cy="228600"/>
          </a:xfrm>
        </p:spPr>
        <p:txBody>
          <a:bodyPr/>
          <a:lstStyle>
            <a:lvl1pPr>
              <a:defRPr/>
            </a:lvl1pPr>
          </a:lstStyle>
          <a:p>
            <a:pPr>
              <a:defRPr/>
            </a:pPr>
            <a:fld id="{990E82A6-8BF5-4FD4-888B-D807B345EAD6}"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8907309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D33213DA-9C80-4EB7-B7C2-9C757D14B2CF}" type="datetimeFigureOut">
              <a:rPr lang="en-US">
                <a:solidFill>
                  <a:srgbClr val="B13F9A"/>
                </a:solidFill>
              </a:rPr>
              <a:pPr>
                <a:defRPr/>
              </a:pPr>
              <a:t>01/18/2016</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B26348CE-CF35-4358-B7DB-3634E42A11E7}"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163801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3E3293EA-DE1B-426D-A7FC-ECCC57878A1D}" type="datetimeFigureOut">
              <a:rPr lang="en-US">
                <a:solidFill>
                  <a:srgbClr val="B13F9A"/>
                </a:solidFill>
              </a:rPr>
              <a:pPr>
                <a:defRPr/>
              </a:pPr>
              <a:t>01/18/2016</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6D11256C-4367-48B8-B9AD-CB0E4F865C93}"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418172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D7A462A1-3249-4752-B12F-C4B147E6CF3E}" type="datetimeFigureOut">
              <a:rPr lang="en-US">
                <a:solidFill>
                  <a:srgbClr val="B13F9A"/>
                </a:solidFill>
              </a:rPr>
              <a:pPr>
                <a:defRPr/>
              </a:pPr>
              <a:t>01/18/2016</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0BF2FB8A-AD66-45A7-8EB5-48355B38D306}"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379500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42BAB354-F8B6-4C20-A836-B9A51CD3DFBE}" type="datetimeFigureOut">
              <a:rPr lang="en-US">
                <a:solidFill>
                  <a:srgbClr val="B13F9A"/>
                </a:solidFill>
              </a:rPr>
              <a:pPr>
                <a:defRPr/>
              </a:pPr>
              <a:t>01/18/2016</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A9BBD295-DDEB-4326-AE76-E5A227D525F2}"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26083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lstStyle>
          <a:p>
            <a:r>
              <a:rPr lang="en-US" smtClean="0"/>
              <a:t>Click to edit Master title style</a:t>
            </a:r>
            <a:endParaRPr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5A23EE2D-1BC4-4108-AFD9-597EE119E618}" type="datetimeFigureOut">
              <a:rPr lang="en-US">
                <a:solidFill>
                  <a:srgbClr val="B13F9A"/>
                </a:solidFill>
              </a:rPr>
              <a:pPr>
                <a:defRPr/>
              </a:pPr>
              <a:t>01/18/2016</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8B0A1A2E-A362-4F94-87C7-0477F701B50B}" type="slidenum">
              <a:rPr lang="en-US" altLang="en-US">
                <a:solidFill>
                  <a:srgbClr val="B13F9A"/>
                </a:solidFill>
              </a:rPr>
              <a:pPr>
                <a:defRPr/>
              </a:pPr>
              <a:t>‹#›</a:t>
            </a:fld>
            <a:endParaRPr lang="en-US" altLang="en-US">
              <a:solidFill>
                <a:srgbClr val="B13F9A"/>
              </a:solidFill>
            </a:endParaRPr>
          </a:p>
        </p:txBody>
      </p:sp>
    </p:spTree>
    <p:extLst>
      <p:ext uri="{BB962C8B-B14F-4D97-AF65-F5344CB8AC3E}">
        <p14:creationId xmlns:p14="http://schemas.microsoft.com/office/powerpoint/2010/main" val="41506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6" name="Rectangle 5"/>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lstStyle>
          <a:p>
            <a:pPr>
              <a:defRPr/>
            </a:pPr>
            <a:fld id="{D7DC1CE7-E4C9-42E1-B9C4-258D3ECB2EF7}" type="datetimeFigureOut">
              <a:rPr lang="en-US">
                <a:solidFill>
                  <a:srgbClr val="F4E7ED"/>
                </a:solidFill>
              </a:rPr>
              <a:pPr>
                <a:defRPr/>
              </a:pPr>
              <a:t>01/18/2016</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lstStyle>
          <a:p>
            <a:pPr>
              <a:defRPr/>
            </a:pPr>
            <a:fld id="{C00800A0-35D2-4C57-8471-8DF0CC9DC9C3}" type="slidenum">
              <a:rPr lang="en-US" altLang="en-US">
                <a:solidFill>
                  <a:srgbClr val="F4E7ED"/>
                </a:solidFill>
              </a:rPr>
              <a:pPr>
                <a:defRPr/>
              </a:pPr>
              <a:t>‹#›</a:t>
            </a:fld>
            <a:endParaRPr lang="en-US" altLang="en-US">
              <a:solidFill>
                <a:srgbClr val="F4E7ED"/>
              </a:solidFill>
            </a:endParaRPr>
          </a:p>
        </p:txBody>
      </p:sp>
    </p:spTree>
    <p:extLst>
      <p:ext uri="{BB962C8B-B14F-4D97-AF65-F5344CB8AC3E}">
        <p14:creationId xmlns:p14="http://schemas.microsoft.com/office/powerpoint/2010/main" val="38900204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6">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3" name="Title Placeholder 2"/>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1030" name="Text Placeholder 30"/>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5662085" y="6557963"/>
            <a:ext cx="2669116"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lstStyle>
          <a:p>
            <a:pPr defTabSz="457200">
              <a:defRPr/>
            </a:pPr>
            <a:fld id="{8ADA31FC-8627-4FA6-A9F8-5791742A2C45}" type="datetimeFigureOut">
              <a:rPr lang="en-US" smtClean="0">
                <a:solidFill>
                  <a:srgbClr val="B13F9A"/>
                </a:solidFill>
              </a:rPr>
              <a:pPr defTabSz="457200">
                <a:defRPr/>
              </a:pPr>
              <a:t>01/18/2016</a:t>
            </a:fld>
            <a:endParaRPr lang="en-US">
              <a:solidFill>
                <a:srgbClr val="B13F9A"/>
              </a:solidFill>
            </a:endParaRPr>
          </a:p>
        </p:txBody>
      </p:sp>
      <p:sp>
        <p:nvSpPr>
          <p:cNvPr id="4" name="Footer Placeholder 3"/>
          <p:cNvSpPr>
            <a:spLocks noGrp="1"/>
          </p:cNvSpPr>
          <p:nvPr>
            <p:ph type="ftr" sz="quarter" idx="3"/>
          </p:nvPr>
        </p:nvSpPr>
        <p:spPr>
          <a:xfrm>
            <a:off x="609600" y="6557963"/>
            <a:ext cx="48768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lstStyle>
          <a:p>
            <a:pPr defTabSz="457200">
              <a:defRPr/>
            </a:pPr>
            <a:endParaRPr lang="en-US">
              <a:solidFill>
                <a:srgbClr val="B13F9A"/>
              </a:solidFill>
            </a:endParaRPr>
          </a:p>
        </p:txBody>
      </p:sp>
      <p:sp>
        <p:nvSpPr>
          <p:cNvPr id="16" name="Slide Number Placeholder 15"/>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chemeClr val="tx2"/>
                </a:solidFill>
              </a:defRPr>
            </a:lvl1pPr>
          </a:lstStyle>
          <a:p>
            <a:pPr defTabSz="457200" fontAlgn="base">
              <a:spcBef>
                <a:spcPct val="0"/>
              </a:spcBef>
              <a:spcAft>
                <a:spcPct val="0"/>
              </a:spcAft>
              <a:defRPr/>
            </a:pPr>
            <a:fld id="{7332D0AD-88FE-425C-9585-F2F452FC43E1}" type="slidenum">
              <a:rPr lang="en-US" altLang="en-US" smtClean="0">
                <a:solidFill>
                  <a:srgbClr val="B13F9A"/>
                </a:solidFill>
              </a:rPr>
              <a:pPr defTabSz="457200" fontAlgn="base">
                <a:spcBef>
                  <a:spcPct val="0"/>
                </a:spcBef>
                <a:spcAft>
                  <a:spcPct val="0"/>
                </a:spcAft>
                <a:defRPr/>
              </a:pPr>
              <a:t>‹#›</a:t>
            </a:fld>
            <a:endParaRPr lang="en-US" altLang="en-US">
              <a:solidFill>
                <a:srgbClr val="B13F9A"/>
              </a:solidFill>
            </a:endParaRPr>
          </a:p>
        </p:txBody>
      </p:sp>
    </p:spTree>
    <p:extLst>
      <p:ext uri="{BB962C8B-B14F-4D97-AF65-F5344CB8AC3E}">
        <p14:creationId xmlns:p14="http://schemas.microsoft.com/office/powerpoint/2010/main" val="312515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nbuyle@misd.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IeBxeOxFy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http://deniselefay.files.wordpress.com/2010/05/male-female.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0868" y="871269"/>
            <a:ext cx="5105400" cy="2838735"/>
          </a:xfrm>
        </p:spPr>
        <p:txBody>
          <a:bodyPr/>
          <a:lstStyle/>
          <a:p>
            <a:pPr algn="ctr" eaLnBrk="1" fontAlgn="auto" hangingPunct="1">
              <a:spcAft>
                <a:spcPts val="0"/>
              </a:spcAft>
              <a:defRPr/>
            </a:pPr>
            <a:r>
              <a:rPr lang="en-US" sz="4000" dirty="0"/>
              <a:t>Best Practice </a:t>
            </a:r>
            <a:br>
              <a:rPr lang="en-US" sz="4000" dirty="0"/>
            </a:br>
            <a:r>
              <a:rPr lang="en-US" sz="4000" dirty="0"/>
              <a:t>&amp; </a:t>
            </a:r>
            <a:br>
              <a:rPr lang="en-US" sz="4000" dirty="0"/>
            </a:br>
            <a:r>
              <a:rPr lang="en-US" sz="4000" dirty="0"/>
              <a:t>Effective Suicide Prevention</a:t>
            </a:r>
          </a:p>
        </p:txBody>
      </p:sp>
      <p:sp>
        <p:nvSpPr>
          <p:cNvPr id="191491" name="Subtitle 2"/>
          <p:cNvSpPr>
            <a:spLocks noGrp="1"/>
          </p:cNvSpPr>
          <p:nvPr>
            <p:ph type="subTitle" idx="1"/>
          </p:nvPr>
        </p:nvSpPr>
        <p:spPr>
          <a:xfrm>
            <a:off x="4891089" y="4135438"/>
            <a:ext cx="5114925" cy="1966912"/>
          </a:xfrm>
        </p:spPr>
        <p:txBody>
          <a:bodyPr/>
          <a:lstStyle/>
          <a:p>
            <a:pPr eaLnBrk="1" hangingPunct="1"/>
            <a:endParaRPr lang="en-US" altLang="en-US" smtClean="0"/>
          </a:p>
          <a:p>
            <a:pPr eaLnBrk="1" hangingPunct="1"/>
            <a:endParaRPr lang="en-US" altLang="en-US" smtClean="0"/>
          </a:p>
          <a:p>
            <a:pPr eaLnBrk="1" hangingPunct="1"/>
            <a:endParaRPr lang="en-US" altLang="en-US" smtClean="0"/>
          </a:p>
          <a:p>
            <a:pPr algn="ctr" eaLnBrk="1" hangingPunct="1"/>
            <a:r>
              <a:rPr lang="en-US" altLang="en-US" sz="1600"/>
              <a:t>Nancy Buyle, MA, LPC, NBCC</a:t>
            </a:r>
          </a:p>
          <a:p>
            <a:pPr algn="ctr" eaLnBrk="1" hangingPunct="1"/>
            <a:r>
              <a:rPr lang="en-US" altLang="en-US" sz="1600"/>
              <a:t>School Safety/Student Assistance Consultant</a:t>
            </a:r>
          </a:p>
        </p:txBody>
      </p:sp>
      <p:pic>
        <p:nvPicPr>
          <p:cNvPr id="1914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309563"/>
            <a:ext cx="2146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540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2019300" y="2497138"/>
            <a:ext cx="7239000" cy="3167062"/>
          </a:xfrm>
        </p:spPr>
        <p:txBody>
          <a:bodyPr/>
          <a:lstStyle/>
          <a:p>
            <a:r>
              <a:rPr lang="en-US" altLang="en-US" smtClean="0"/>
              <a:t>Dennis Liegghio Presentation</a:t>
            </a:r>
          </a:p>
        </p:txBody>
      </p:sp>
      <p:pic>
        <p:nvPicPr>
          <p:cNvPr id="2088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14288"/>
            <a:ext cx="81327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849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sz="4800" dirty="0"/>
              <a:t>Taking it back</a:t>
            </a:r>
          </a:p>
        </p:txBody>
      </p:sp>
      <p:sp>
        <p:nvSpPr>
          <p:cNvPr id="210947" name="Subtitle 2"/>
          <p:cNvSpPr>
            <a:spLocks noGrp="1"/>
          </p:cNvSpPr>
          <p:nvPr>
            <p:ph type="subTitle" idx="1"/>
          </p:nvPr>
        </p:nvSpPr>
        <p:spPr>
          <a:xfrm>
            <a:off x="4878389" y="3540125"/>
            <a:ext cx="5114925" cy="3067050"/>
          </a:xfrm>
        </p:spPr>
        <p:txBody>
          <a:bodyPr/>
          <a:lstStyle/>
          <a:p>
            <a:pPr eaLnBrk="1" hangingPunct="1"/>
            <a:endParaRPr lang="en-US" altLang="en-US" smtClean="0"/>
          </a:p>
          <a:p>
            <a:pPr eaLnBrk="1" hangingPunct="1"/>
            <a:endParaRPr lang="en-US" altLang="en-US" smtClean="0"/>
          </a:p>
          <a:p>
            <a:pPr eaLnBrk="1" hangingPunct="1"/>
            <a:endParaRPr lang="en-US" altLang="en-US" smtClean="0"/>
          </a:p>
          <a:p>
            <a:pPr algn="ctr" eaLnBrk="1" hangingPunct="1"/>
            <a:r>
              <a:rPr lang="en-US" altLang="en-US" sz="1600"/>
              <a:t>Nancy Buyle, MA, LPC, NBCC</a:t>
            </a:r>
          </a:p>
          <a:p>
            <a:pPr algn="ctr" eaLnBrk="1" hangingPunct="1"/>
            <a:r>
              <a:rPr lang="en-US" altLang="en-US" sz="1600"/>
              <a:t>School Safety/Student Assistance Consultant</a:t>
            </a:r>
          </a:p>
        </p:txBody>
      </p:sp>
      <p:pic>
        <p:nvPicPr>
          <p:cNvPr id="2109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309563"/>
            <a:ext cx="2146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57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Consultation</a:t>
            </a:r>
            <a:endParaRPr lang="en-US" dirty="0"/>
          </a:p>
        </p:txBody>
      </p:sp>
      <p:sp>
        <p:nvSpPr>
          <p:cNvPr id="212995" name="Content Placeholder 2"/>
          <p:cNvSpPr>
            <a:spLocks noGrp="1"/>
          </p:cNvSpPr>
          <p:nvPr>
            <p:ph idx="1"/>
          </p:nvPr>
        </p:nvSpPr>
        <p:spPr/>
        <p:txBody>
          <a:bodyPr/>
          <a:lstStyle/>
          <a:p>
            <a:pPr marL="0" indent="0">
              <a:buNone/>
            </a:pPr>
            <a:r>
              <a:rPr lang="en-US" altLang="en-US" smtClean="0"/>
              <a:t>For Consultation, </a:t>
            </a:r>
          </a:p>
          <a:p>
            <a:pPr marL="0" indent="0">
              <a:buNone/>
            </a:pPr>
            <a:endParaRPr lang="en-US" altLang="en-US" smtClean="0"/>
          </a:p>
          <a:p>
            <a:pPr marL="0" indent="0">
              <a:buNone/>
            </a:pPr>
            <a:r>
              <a:rPr lang="en-US" altLang="en-US" smtClean="0"/>
              <a:t>Contact:</a:t>
            </a:r>
          </a:p>
          <a:p>
            <a:pPr lvl="1"/>
            <a:r>
              <a:rPr lang="en-US" altLang="en-US" sz="2400"/>
              <a:t>Nancy Buyle at </a:t>
            </a:r>
            <a:r>
              <a:rPr lang="en-US" altLang="en-US" sz="2400">
                <a:hlinkClick r:id="rId3"/>
              </a:rPr>
              <a:t>nbuyle@misd.net</a:t>
            </a:r>
            <a:r>
              <a:rPr lang="en-US" altLang="en-US" sz="2400"/>
              <a:t> or 228-3439</a:t>
            </a:r>
          </a:p>
          <a:p>
            <a:pPr marL="0" indent="0">
              <a:buNone/>
            </a:pPr>
            <a:endParaRPr lang="en-US" altLang="en-US" smtClean="0"/>
          </a:p>
        </p:txBody>
      </p:sp>
    </p:spTree>
    <p:extLst>
      <p:ext uri="{BB962C8B-B14F-4D97-AF65-F5344CB8AC3E}">
        <p14:creationId xmlns:p14="http://schemas.microsoft.com/office/powerpoint/2010/main" val="14453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Checklist &amp; Timeline</a:t>
            </a:r>
            <a:endParaRPr lang="en-US" dirty="0"/>
          </a:p>
        </p:txBody>
      </p:sp>
      <p:pic>
        <p:nvPicPr>
          <p:cNvPr id="21504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2259013"/>
            <a:ext cx="3248025" cy="1409700"/>
          </a:xfrm>
        </p:spPr>
      </p:pic>
      <p:pic>
        <p:nvPicPr>
          <p:cNvPr id="21504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30988" y="2571750"/>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98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effectLst>
                  <a:outerShdw blurRad="38100" dist="38100" dir="2700000" algn="tl">
                    <a:srgbClr val="000000">
                      <a:alpha val="43137"/>
                    </a:srgbClr>
                  </a:outerShdw>
                </a:effectLst>
              </a:rPr>
              <a:t>Action Plan: Getting ready for Launch…</a:t>
            </a:r>
          </a:p>
        </p:txBody>
      </p:sp>
      <p:sp>
        <p:nvSpPr>
          <p:cNvPr id="4" name="Content Placeholder 3"/>
          <p:cNvSpPr>
            <a:spLocks noGrp="1"/>
          </p:cNvSpPr>
          <p:nvPr>
            <p:ph idx="1"/>
          </p:nvPr>
        </p:nvSpPr>
        <p:spPr/>
        <p:txBody>
          <a:bodyPr/>
          <a:lstStyle/>
          <a:p>
            <a:pPr marL="342900" indent="-342900" eaLnBrk="1" hangingPunct="1">
              <a:spcBef>
                <a:spcPts val="1200"/>
              </a:spcBef>
              <a:buClrTx/>
              <a:buSzTx/>
              <a:buFontTx/>
              <a:buChar char="•"/>
              <a:defRPr/>
            </a:pPr>
            <a:r>
              <a:rPr lang="en-US" sz="2800" kern="0" dirty="0">
                <a:solidFill>
                  <a:srgbClr val="000000"/>
                </a:solidFill>
                <a:latin typeface="Arial"/>
              </a:rPr>
              <a:t>Things to consider:</a:t>
            </a:r>
          </a:p>
          <a:p>
            <a:pPr marL="742950" lvl="1" indent="-285750" eaLnBrk="1" hangingPunct="1">
              <a:spcBef>
                <a:spcPts val="600"/>
              </a:spcBef>
              <a:buClrTx/>
              <a:buSzTx/>
              <a:buFontTx/>
              <a:buChar char="–"/>
              <a:defRPr/>
            </a:pPr>
            <a:r>
              <a:rPr lang="en-US" sz="2400" kern="0" dirty="0">
                <a:solidFill>
                  <a:srgbClr val="000000"/>
                </a:solidFill>
                <a:latin typeface="Arial"/>
              </a:rPr>
              <a:t>Who will be your point person?</a:t>
            </a:r>
          </a:p>
          <a:p>
            <a:pPr marL="742950" lvl="1" indent="-285750" eaLnBrk="1" hangingPunct="1">
              <a:spcBef>
                <a:spcPts val="0"/>
              </a:spcBef>
              <a:buClrTx/>
              <a:buSzTx/>
              <a:buFontTx/>
              <a:buChar char="–"/>
              <a:defRPr/>
            </a:pPr>
            <a:r>
              <a:rPr lang="en-US" sz="2400" kern="0" dirty="0">
                <a:solidFill>
                  <a:srgbClr val="000000"/>
                </a:solidFill>
                <a:latin typeface="Arial"/>
              </a:rPr>
              <a:t>How often will you meet between now and March 21st? </a:t>
            </a:r>
          </a:p>
          <a:p>
            <a:pPr marL="742950" lvl="1" indent="-285750" eaLnBrk="1" hangingPunct="1">
              <a:spcBef>
                <a:spcPts val="0"/>
              </a:spcBef>
              <a:buClrTx/>
              <a:buSzTx/>
              <a:buFontTx/>
              <a:buChar char="–"/>
              <a:defRPr/>
            </a:pPr>
            <a:r>
              <a:rPr lang="en-US" sz="2400" kern="0" dirty="0">
                <a:solidFill>
                  <a:srgbClr val="000000"/>
                </a:solidFill>
                <a:latin typeface="Arial"/>
              </a:rPr>
              <a:t>How will you provide gatekeeper training?</a:t>
            </a:r>
          </a:p>
          <a:p>
            <a:pPr marL="742950" lvl="1" indent="-285750" eaLnBrk="1" hangingPunct="1">
              <a:spcBef>
                <a:spcPts val="0"/>
              </a:spcBef>
              <a:buClrTx/>
              <a:buSzTx/>
              <a:buFontTx/>
              <a:buChar char="–"/>
              <a:defRPr/>
            </a:pPr>
            <a:r>
              <a:rPr lang="en-US" sz="2400" kern="0" dirty="0">
                <a:solidFill>
                  <a:srgbClr val="000000"/>
                </a:solidFill>
                <a:latin typeface="Arial"/>
              </a:rPr>
              <a:t>How will you provide student education?</a:t>
            </a:r>
          </a:p>
          <a:p>
            <a:pPr marL="742950" lvl="1" indent="-285750" eaLnBrk="1" hangingPunct="1">
              <a:spcBef>
                <a:spcPts val="0"/>
              </a:spcBef>
              <a:buClrTx/>
              <a:buSzTx/>
              <a:buFontTx/>
              <a:buChar char="–"/>
              <a:defRPr/>
            </a:pPr>
            <a:r>
              <a:rPr lang="en-US" sz="2400" kern="0" dirty="0">
                <a:solidFill>
                  <a:srgbClr val="000000"/>
                </a:solidFill>
                <a:latin typeface="Arial"/>
              </a:rPr>
              <a:t>What barriers or obstacles do you anticipate having to overcome? </a:t>
            </a:r>
            <a:endParaRPr lang="en-US" sz="2000" kern="0" dirty="0">
              <a:solidFill>
                <a:srgbClr val="000000"/>
              </a:solidFill>
              <a:latin typeface="Arial"/>
            </a:endParaRPr>
          </a:p>
          <a:p>
            <a:pPr>
              <a:defRPr/>
            </a:pPr>
            <a:endParaRPr lang="en-US" dirty="0"/>
          </a:p>
        </p:txBody>
      </p:sp>
    </p:spTree>
    <p:extLst>
      <p:ext uri="{BB962C8B-B14F-4D97-AF65-F5344CB8AC3E}">
        <p14:creationId xmlns:p14="http://schemas.microsoft.com/office/powerpoint/2010/main" val="2187637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981200" y="320040"/>
            <a:ext cx="7239000" cy="1143000"/>
          </a:xfrm>
        </p:spPr>
        <p:txBody>
          <a:bodyPr/>
          <a:lstStyle/>
          <a:p>
            <a:pPr eaLnBrk="1" fontAlgn="auto" hangingPunct="1">
              <a:spcAft>
                <a:spcPts val="0"/>
              </a:spcAft>
              <a:defRPr/>
            </a:pPr>
            <a:r>
              <a:rPr lang="en-US" altLang="en-US" smtClean="0"/>
              <a:t>Reach Out</a:t>
            </a:r>
          </a:p>
        </p:txBody>
      </p:sp>
      <p:pic>
        <p:nvPicPr>
          <p:cNvPr id="219139"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200400" y="1752600"/>
            <a:ext cx="5791200" cy="3429000"/>
          </a:xfrm>
        </p:spPr>
      </p:pic>
      <p:sp>
        <p:nvSpPr>
          <p:cNvPr id="2191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defTabSz="4572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defTabSz="4572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defTabSz="4572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defTabSz="4572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fontAlgn="base">
              <a:spcBef>
                <a:spcPct val="0"/>
              </a:spcBef>
              <a:spcAft>
                <a:spcPct val="0"/>
              </a:spcAft>
              <a:buClrTx/>
              <a:buSzTx/>
              <a:buFontTx/>
              <a:buNone/>
            </a:pPr>
            <a:r>
              <a:rPr lang="en-US" altLang="en-US" sz="1400">
                <a:solidFill>
                  <a:prstClr val="black"/>
                </a:solidFill>
                <a:latin typeface="Times New Roman" panose="02020603050405020304" pitchFamily="18" charset="0"/>
              </a:rPr>
              <a:t>MISD</a:t>
            </a:r>
          </a:p>
        </p:txBody>
      </p:sp>
    </p:spTree>
    <p:extLst>
      <p:ext uri="{BB962C8B-B14F-4D97-AF65-F5344CB8AC3E}">
        <p14:creationId xmlns:p14="http://schemas.microsoft.com/office/powerpoint/2010/main" val="318621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912" y="453593"/>
            <a:ext cx="6400800" cy="655808"/>
          </a:xfrm>
        </p:spPr>
        <p:txBody>
          <a:bodyPr/>
          <a:lstStyle/>
          <a:p>
            <a:pPr algn="ctr" eaLnBrk="1" fontAlgn="auto" hangingPunct="1">
              <a:spcAft>
                <a:spcPts val="0"/>
              </a:spcAft>
              <a:defRPr/>
            </a:pPr>
            <a:r>
              <a:rPr lang="en-US" dirty="0" smtClean="0"/>
              <a:t>First things first</a:t>
            </a:r>
            <a:endParaRPr lang="en-US" dirty="0"/>
          </a:p>
        </p:txBody>
      </p:sp>
      <p:pic>
        <p:nvPicPr>
          <p:cNvPr id="4" name="Content Placeholder 3" descr="Policies-and-Procedures.jpg"/>
          <p:cNvPicPr>
            <a:picLocks noGrp="1" noChangeAspect="1"/>
          </p:cNvPicPr>
          <p:nvPr>
            <p:ph idx="1"/>
          </p:nvPr>
        </p:nvPicPr>
        <p:blipFill>
          <a:blip r:embed="rId3"/>
          <a:stretch>
            <a:fillRect/>
          </a:stretch>
        </p:blipFill>
        <p:spPr>
          <a:xfrm>
            <a:off x="9403633" y="5103230"/>
            <a:ext cx="967855" cy="423558"/>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889126" y="2063750"/>
            <a:ext cx="8080375" cy="1130300"/>
          </a:xfrm>
          <a:prstGeom prst="rect">
            <a:avLst/>
          </a:prstGeom>
        </p:spPr>
        <p:txBody>
          <a:bodyPr>
            <a:spAutoFit/>
          </a:bodyPr>
          <a:lstStyle/>
          <a:p>
            <a:pPr defTabSz="457200">
              <a:defRPr/>
            </a:pPr>
            <a:endParaRPr lang="en-US" sz="1350" b="1" i="1" dirty="0">
              <a:solidFill>
                <a:prstClr val="black"/>
              </a:solidFill>
            </a:endParaRPr>
          </a:p>
          <a:p>
            <a:pPr defTabSz="457200">
              <a:defRPr/>
            </a:pPr>
            <a:endParaRPr lang="en-US" sz="1350" b="1" i="1" dirty="0">
              <a:solidFill>
                <a:prstClr val="black"/>
              </a:solidFill>
            </a:endParaRPr>
          </a:p>
          <a:p>
            <a:pPr defTabSz="457200">
              <a:defRPr/>
            </a:pPr>
            <a:endParaRPr lang="en-US" sz="1350" b="1" i="1" dirty="0">
              <a:solidFill>
                <a:prstClr val="black"/>
              </a:solidFill>
            </a:endParaRPr>
          </a:p>
          <a:p>
            <a:pPr defTabSz="457200">
              <a:defRPr/>
            </a:pPr>
            <a:endParaRPr lang="en-US" sz="1350" b="1" i="1" dirty="0">
              <a:solidFill>
                <a:prstClr val="black"/>
              </a:solidFill>
            </a:endParaRPr>
          </a:p>
          <a:p>
            <a:pPr defTabSz="457200">
              <a:defRPr/>
            </a:pPr>
            <a:endParaRPr lang="en-US" sz="1350" b="1" i="1" dirty="0">
              <a:solidFill>
                <a:prstClr val="black"/>
              </a:solidFill>
            </a:endParaRPr>
          </a:p>
        </p:txBody>
      </p:sp>
      <p:pic>
        <p:nvPicPr>
          <p:cNvPr id="1935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189" y="1109663"/>
            <a:ext cx="430212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689" y="2840039"/>
            <a:ext cx="215423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4989" y="1916113"/>
            <a:ext cx="405923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1588" y="3352801"/>
            <a:ext cx="23860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4163" y="4291013"/>
            <a:ext cx="596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04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en-US" altLang="en-US" sz="1400">
                <a:solidFill>
                  <a:prstClr val="black"/>
                </a:solidFill>
                <a:latin typeface="Times New Roman" panose="02020603050405020304" pitchFamily="18" charset="0"/>
              </a:rPr>
              <a:t>MISD</a:t>
            </a:r>
          </a:p>
        </p:txBody>
      </p:sp>
      <p:sp>
        <p:nvSpPr>
          <p:cNvPr id="195587" name="Rectangle 2"/>
          <p:cNvSpPr>
            <a:spLocks noGrp="1" noChangeArrowheads="1"/>
          </p:cNvSpPr>
          <p:nvPr>
            <p:ph type="body" idx="1"/>
          </p:nvPr>
        </p:nvSpPr>
        <p:spPr/>
        <p:txBody>
          <a:bodyPr/>
          <a:lstStyle/>
          <a:p>
            <a:endParaRPr lang="en-US" altLang="en-US" smtClean="0"/>
          </a:p>
        </p:txBody>
      </p:sp>
      <p:pic>
        <p:nvPicPr>
          <p:cNvPr id="195588" name="Picture 3" descr="al-gore-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248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5589" name="AutoShape 4"/>
          <p:cNvSpPr>
            <a:spLocks noChangeArrowheads="1"/>
          </p:cNvSpPr>
          <p:nvPr/>
        </p:nvSpPr>
        <p:spPr bwMode="auto">
          <a:xfrm>
            <a:off x="2590801" y="3581401"/>
            <a:ext cx="485775" cy="976313"/>
          </a:xfrm>
          <a:prstGeom prst="up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pPr>
            <a:endParaRPr lang="en-US" altLang="en-US" sz="3200">
              <a:solidFill>
                <a:prstClr val="black"/>
              </a:solidFill>
              <a:latin typeface="Times New Roman" panose="02020603050405020304" pitchFamily="18" charset="0"/>
            </a:endParaRPr>
          </a:p>
        </p:txBody>
      </p:sp>
      <p:sp>
        <p:nvSpPr>
          <p:cNvPr id="195590" name="AutoShape 5"/>
          <p:cNvSpPr>
            <a:spLocks noChangeArrowheads="1"/>
          </p:cNvSpPr>
          <p:nvPr/>
        </p:nvSpPr>
        <p:spPr bwMode="auto">
          <a:xfrm>
            <a:off x="2743201" y="3429001"/>
            <a:ext cx="485775" cy="976313"/>
          </a:xfrm>
          <a:prstGeom prst="up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pPr>
            <a:endParaRPr lang="en-US" altLang="en-US" sz="3200">
              <a:solidFill>
                <a:prstClr val="black"/>
              </a:solidFill>
              <a:latin typeface="Times New Roman" panose="02020603050405020304" pitchFamily="18" charset="0"/>
            </a:endParaRPr>
          </a:p>
        </p:txBody>
      </p:sp>
      <p:sp>
        <p:nvSpPr>
          <p:cNvPr id="195591" name="AutoShape 6"/>
          <p:cNvSpPr>
            <a:spLocks noChangeArrowheads="1"/>
          </p:cNvSpPr>
          <p:nvPr/>
        </p:nvSpPr>
        <p:spPr bwMode="auto">
          <a:xfrm>
            <a:off x="2895601" y="2895601"/>
            <a:ext cx="485775" cy="976313"/>
          </a:xfrm>
          <a:prstGeom prst="upArrow">
            <a:avLst>
              <a:gd name="adj1" fmla="val 50000"/>
              <a:gd name="adj2" fmla="val 50245"/>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pPr>
            <a:endParaRPr lang="en-US" altLang="en-US" sz="320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34737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en-US" altLang="en-US" sz="1400">
                <a:solidFill>
                  <a:prstClr val="black"/>
                </a:solidFill>
                <a:latin typeface="Times New Roman" panose="02020603050405020304" pitchFamily="18" charset="0"/>
              </a:rPr>
              <a:t>MISD</a:t>
            </a:r>
          </a:p>
        </p:txBody>
      </p:sp>
      <p:sp>
        <p:nvSpPr>
          <p:cNvPr id="22531" name="Rectangle 2"/>
          <p:cNvSpPr>
            <a:spLocks noGrp="1" noChangeArrowheads="1"/>
          </p:cNvSpPr>
          <p:nvPr>
            <p:ph type="title"/>
          </p:nvPr>
        </p:nvSpPr>
        <p:spPr>
          <a:xfrm>
            <a:off x="1828800" y="35719"/>
            <a:ext cx="7772400" cy="1143000"/>
          </a:xfrm>
        </p:spPr>
        <p:txBody>
          <a:bodyPr/>
          <a:lstStyle/>
          <a:p>
            <a:pPr>
              <a:defRPr/>
            </a:pPr>
            <a:r>
              <a:rPr lang="en-US" altLang="en-US" dirty="0" smtClean="0"/>
              <a:t>Attempts vs. Completions? </a:t>
            </a:r>
          </a:p>
        </p:txBody>
      </p:sp>
      <p:sp>
        <p:nvSpPr>
          <p:cNvPr id="197636" name="Rectangle 3"/>
          <p:cNvSpPr>
            <a:spLocks noGrp="1" noChangeArrowheads="1"/>
          </p:cNvSpPr>
          <p:nvPr>
            <p:ph type="body" sz="half" idx="1"/>
          </p:nvPr>
        </p:nvSpPr>
        <p:spPr/>
        <p:txBody>
          <a:bodyPr/>
          <a:lstStyle/>
          <a:p>
            <a:pPr lvl="1">
              <a:lnSpc>
                <a:spcPct val="90000"/>
              </a:lnSpc>
              <a:spcAft>
                <a:spcPts val="800"/>
              </a:spcAft>
              <a:buNone/>
            </a:pPr>
            <a:endParaRPr lang="en-US" altLang="en-US" sz="2000"/>
          </a:p>
          <a:p>
            <a:pPr lvl="1">
              <a:lnSpc>
                <a:spcPct val="90000"/>
              </a:lnSpc>
              <a:spcAft>
                <a:spcPts val="800"/>
              </a:spcAft>
              <a:buNone/>
            </a:pPr>
            <a:endParaRPr lang="en-US" altLang="en-US" sz="2000"/>
          </a:p>
          <a:p>
            <a:pPr lvl="1">
              <a:lnSpc>
                <a:spcPct val="90000"/>
              </a:lnSpc>
              <a:spcAft>
                <a:spcPts val="800"/>
              </a:spcAft>
            </a:pPr>
            <a:endParaRPr lang="en-US" altLang="en-US" sz="700"/>
          </a:p>
          <a:p>
            <a:pPr lvl="1">
              <a:lnSpc>
                <a:spcPct val="90000"/>
              </a:lnSpc>
              <a:spcAft>
                <a:spcPts val="800"/>
              </a:spcAft>
            </a:pPr>
            <a:endParaRPr lang="en-US" altLang="en-US" sz="700"/>
          </a:p>
          <a:p>
            <a:pPr>
              <a:lnSpc>
                <a:spcPct val="90000"/>
              </a:lnSpc>
            </a:pPr>
            <a:endParaRPr lang="en-US" altLang="en-US" sz="2400"/>
          </a:p>
        </p:txBody>
      </p:sp>
      <p:grpSp>
        <p:nvGrpSpPr>
          <p:cNvPr id="197637" name="Group 4"/>
          <p:cNvGrpSpPr>
            <a:grpSpLocks/>
          </p:cNvGrpSpPr>
          <p:nvPr/>
        </p:nvGrpSpPr>
        <p:grpSpPr bwMode="auto">
          <a:xfrm>
            <a:off x="2286000" y="1557338"/>
            <a:ext cx="4572000" cy="4572000"/>
            <a:chOff x="2520" y="3060"/>
            <a:chExt cx="7200" cy="7200"/>
          </a:xfrm>
        </p:grpSpPr>
        <p:grpSp>
          <p:nvGrpSpPr>
            <p:cNvPr id="197640" name="Group 5"/>
            <p:cNvGrpSpPr>
              <a:grpSpLocks/>
            </p:cNvGrpSpPr>
            <p:nvPr/>
          </p:nvGrpSpPr>
          <p:grpSpPr bwMode="auto">
            <a:xfrm>
              <a:off x="2520" y="6660"/>
              <a:ext cx="7200" cy="3600"/>
              <a:chOff x="180" y="4320"/>
              <a:chExt cx="7200" cy="3600"/>
            </a:xfrm>
          </p:grpSpPr>
          <p:grpSp>
            <p:nvGrpSpPr>
              <p:cNvPr id="197697" name="Group 6"/>
              <p:cNvGrpSpPr>
                <a:grpSpLocks/>
              </p:cNvGrpSpPr>
              <p:nvPr/>
            </p:nvGrpSpPr>
            <p:grpSpPr bwMode="auto">
              <a:xfrm>
                <a:off x="180" y="7200"/>
                <a:ext cx="7200" cy="720"/>
                <a:chOff x="180" y="7200"/>
                <a:chExt cx="7200" cy="720"/>
              </a:xfrm>
            </p:grpSpPr>
            <p:pic>
              <p:nvPicPr>
                <p:cNvPr id="19774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5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5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698" name="Group 17"/>
              <p:cNvGrpSpPr>
                <a:grpSpLocks/>
              </p:cNvGrpSpPr>
              <p:nvPr/>
            </p:nvGrpSpPr>
            <p:grpSpPr bwMode="auto">
              <a:xfrm>
                <a:off x="180" y="6480"/>
                <a:ext cx="7200" cy="720"/>
                <a:chOff x="180" y="7200"/>
                <a:chExt cx="7200" cy="720"/>
              </a:xfrm>
            </p:grpSpPr>
            <p:pic>
              <p:nvPicPr>
                <p:cNvPr id="19773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4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699" name="Group 28"/>
              <p:cNvGrpSpPr>
                <a:grpSpLocks/>
              </p:cNvGrpSpPr>
              <p:nvPr/>
            </p:nvGrpSpPr>
            <p:grpSpPr bwMode="auto">
              <a:xfrm>
                <a:off x="180" y="5760"/>
                <a:ext cx="7200" cy="720"/>
                <a:chOff x="180" y="7200"/>
                <a:chExt cx="7200" cy="720"/>
              </a:xfrm>
            </p:grpSpPr>
            <p:pic>
              <p:nvPicPr>
                <p:cNvPr id="19772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3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700" name="Group 39"/>
              <p:cNvGrpSpPr>
                <a:grpSpLocks/>
              </p:cNvGrpSpPr>
              <p:nvPr/>
            </p:nvGrpSpPr>
            <p:grpSpPr bwMode="auto">
              <a:xfrm>
                <a:off x="180" y="5055"/>
                <a:ext cx="7200" cy="720"/>
                <a:chOff x="180" y="7200"/>
                <a:chExt cx="7200" cy="720"/>
              </a:xfrm>
            </p:grpSpPr>
            <p:pic>
              <p:nvPicPr>
                <p:cNvPr id="19771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2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701" name="Group 50"/>
              <p:cNvGrpSpPr>
                <a:grpSpLocks/>
              </p:cNvGrpSpPr>
              <p:nvPr/>
            </p:nvGrpSpPr>
            <p:grpSpPr bwMode="auto">
              <a:xfrm>
                <a:off x="180" y="4320"/>
                <a:ext cx="7200" cy="720"/>
                <a:chOff x="180" y="7200"/>
                <a:chExt cx="7200" cy="720"/>
              </a:xfrm>
            </p:grpSpPr>
            <p:pic>
              <p:nvPicPr>
                <p:cNvPr id="19770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0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0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0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0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0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0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0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71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7641" name="Group 61"/>
            <p:cNvGrpSpPr>
              <a:grpSpLocks/>
            </p:cNvGrpSpPr>
            <p:nvPr/>
          </p:nvGrpSpPr>
          <p:grpSpPr bwMode="auto">
            <a:xfrm>
              <a:off x="2520" y="3060"/>
              <a:ext cx="7200" cy="3600"/>
              <a:chOff x="180" y="4320"/>
              <a:chExt cx="7200" cy="3600"/>
            </a:xfrm>
          </p:grpSpPr>
          <p:grpSp>
            <p:nvGrpSpPr>
              <p:cNvPr id="197642" name="Group 62"/>
              <p:cNvGrpSpPr>
                <a:grpSpLocks/>
              </p:cNvGrpSpPr>
              <p:nvPr/>
            </p:nvGrpSpPr>
            <p:grpSpPr bwMode="auto">
              <a:xfrm>
                <a:off x="180" y="7200"/>
                <a:ext cx="7200" cy="720"/>
                <a:chOff x="180" y="7200"/>
                <a:chExt cx="7200" cy="720"/>
              </a:xfrm>
            </p:grpSpPr>
            <p:pic>
              <p:nvPicPr>
                <p:cNvPr id="19768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9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9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9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9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9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9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9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643" name="Group 73"/>
              <p:cNvGrpSpPr>
                <a:grpSpLocks/>
              </p:cNvGrpSpPr>
              <p:nvPr/>
            </p:nvGrpSpPr>
            <p:grpSpPr bwMode="auto">
              <a:xfrm>
                <a:off x="180" y="6480"/>
                <a:ext cx="7200" cy="720"/>
                <a:chOff x="180" y="7200"/>
                <a:chExt cx="7200" cy="720"/>
              </a:xfrm>
            </p:grpSpPr>
            <p:pic>
              <p:nvPicPr>
                <p:cNvPr id="19767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8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644" name="Group 84"/>
              <p:cNvGrpSpPr>
                <a:grpSpLocks/>
              </p:cNvGrpSpPr>
              <p:nvPr/>
            </p:nvGrpSpPr>
            <p:grpSpPr bwMode="auto">
              <a:xfrm>
                <a:off x="180" y="5760"/>
                <a:ext cx="7200" cy="720"/>
                <a:chOff x="180" y="7200"/>
                <a:chExt cx="7200" cy="720"/>
              </a:xfrm>
            </p:grpSpPr>
            <p:pic>
              <p:nvPicPr>
                <p:cNvPr id="19766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7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645" name="Group 95"/>
              <p:cNvGrpSpPr>
                <a:grpSpLocks/>
              </p:cNvGrpSpPr>
              <p:nvPr/>
            </p:nvGrpSpPr>
            <p:grpSpPr bwMode="auto">
              <a:xfrm>
                <a:off x="180" y="5055"/>
                <a:ext cx="7200" cy="720"/>
                <a:chOff x="180" y="7200"/>
                <a:chExt cx="7200" cy="720"/>
              </a:xfrm>
            </p:grpSpPr>
            <p:pic>
              <p:nvPicPr>
                <p:cNvPr id="19765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7646" name="Group 106"/>
              <p:cNvGrpSpPr>
                <a:grpSpLocks/>
              </p:cNvGrpSpPr>
              <p:nvPr/>
            </p:nvGrpSpPr>
            <p:grpSpPr bwMode="auto">
              <a:xfrm>
                <a:off x="180" y="4320"/>
                <a:ext cx="7200" cy="720"/>
                <a:chOff x="180" y="7200"/>
                <a:chExt cx="7200" cy="720"/>
              </a:xfrm>
            </p:grpSpPr>
            <p:pic>
              <p:nvPicPr>
                <p:cNvPr id="197647"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9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8"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9"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16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0"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23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1"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0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2"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378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3"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450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4"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22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5"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594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56" name="il_fi" descr="http://deniselefay.files.wordpress.com/2010/05/male-female.pn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660" y="7200"/>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97638" name="AutoShape 2" descr="data:image/jpeg;base64,/9j/4AAQSkZJRgABAQAAAQABAAD/2wCEAAkGBhAPDhAPDxAQDxIPDhcRDg8QDhAQEBAPFBAXFRUSExIXGyYfFxkjGhIeHy8gJSgpLCwsFx4xNTwqOCYrLCkBCQoKDgwOGg8PGjUlHyApLCoqMDAsLCw1KSsvNCkpKiwsKiwtLCw1LC0qKSksLCwsLDQsNikpLC8sKSwsLCwsLP/AABEIAMIBAwMBIgACEQEDEQH/xAAcAAEAAQUBAQAAAAAAAAAAAAAABwECAwUGBAj/xABEEAACAQICBQUMBwcFAQAAAAAAAQIDEQQhBQYxQVESE2FxkQcUIkJSU4GTobGy0SMyNWJydMEXM0NzgqLwJJLC0uFj/8QAGwEBAAIDAQEAAAAAAAAAAAAAAAUGAQIEAwf/xAAyEQACAgEBBgQEBgIDAAAAAAAAAQIDBBEFEiExUWEyQXGBIqGxwRMVM5HR4SPwFELx/9oADAMBAAIRAxEAPwCcQAAAAAAAAAAAAAAAAAAAAAAAAAAAAAAAAAAAAAAAAAAAAAAAAAAAAAAAAAAAAAAAAAAAAAAAAAACJMVjavOVPpan7yX8SflPpJbIgxS+lqfzJfEya2Sk3PXt9yK2i2lHTv8AYd+1fO1fWz+ZXv2r52r62fzMVitic3Y9CJ3n1MvftXztX1s/mO/avnavrJ/Mx2KpGNI9BvPqZe/avnanrJ/Mr35V87U9ZP5mJRLkjGi6DefUyd+VfO1PWT+ZVYyr52p6yfzMaRVI10j0G8+pJer+PliMHh687KVWjGclFNRu1d2Tew2BptTvs3B/lofCbkqNqSnJLqy0QesU+wAB5m4AAAAAAAAAAAAAAAAAAAAAAAAAAAAAAIjxUfpKn8yXxMlw5rSmoGExNadeo6ylO3KUKvJjlFRyVsthI4OTChy3/M4svHlclu+RwiiV5J2H7L8F5WI9f/4P2X4HysR6/wD8JP8AMqO/7Ef+X29jkeSVSM2kdDYOlVSw3Oz5DznOq5xcvuq27iWKJ2xnvLU4px3XpqWpFVEvUSvJGpqWqJWxeonmx9Xkxtvl7t4XF6AkTU77Nwf5aHwm5NNqd9m4P8tD4TclTu/Ul6stNfgXoAAeRuAAAAAAAAAAAAAAAAAAACkpJK7ySzbexIAqDntJa6UaV40k60lvTtBf1b/Qc5jNbcVU2TVJcKas/wDc7s7qsC6zjpou5x2ZtUOGuvoSIW84uK7URTVxNSbvOpOf4pyl72Y+Sda2V1n8v7OV7S6R+f8ARLdypE9OpKOcZSj0xk17jZYXWPFU9lVyXCp4a7Xn7TSezJLwy1+X8m8doxfiiSMDmNH66xlZV4ch+XC8o+mO1e06OjiITipwkpReyUWmiPtonU/jR3V3Qs8LMhx2susnLvQoPwdlSovH+7F8Onf1ba6x6x8u9Gi/A2VJrx/ux+707+rbzaiSeHh6f5LPZEbl5evwQ92WqJVRL1EqoktqRZaolVE8mIr1KlWOFwsecr1MstlNb5Se623o7E/fyLZcDVszuvTUxyaSbeSSu2aXEV3OTl2Lgj1aUxd3zcdi+s+L4GvuddMNFqzBLOpv2bg/y0PhNyabU37Nwf5aHwm5KZd+pL1ZaK/AvRAAHkbgAAAAAAAAAAAAAAAA8ukdIQw9KVSbyWxb5S3RXSZScnojDaS1ZTSWlKeHp8uo7boxX1pPhFHA6Y1gq4p2b5FO+VKLy/qfjMwaS0jUxFR1Kj6Ix3QjwR5VEsWLhxpW9LjL6EDk5crXpHgvqW2KpF6iVUTv1OItUSqiXqJTlx4rtRrqZKKJcolyRcomNTBYomajXnBSUZSipq00m0pLpLVEuUTV6PmZWq5FiiXKJcolVExqC3knixOIqTqxwuFjzlepllsprfKT3ZZ9HYnXFYmpOrHC4WPOV6mWWykt8pPdb2dife6q6q08BSsvpK1TOtWe2T22XCN/mznyMiNEdXzfJfd9jrxsZ2vsNVdVaeApecrTzrVntk9tlfZG/wA2cLpXHc3eMfrP+1ceslcg2vNucm3duTu31nlsvW6c5zevL7nTnxUVBLv9i24uUuLliIslzU37Nwf5aHwm5NNqb9m4P8tD4TclDu/Ul6stFfgXogADyNwAAAAAAAAAAAAAAAR/rNpbvis1F/R024w4Se+fy6Os6vWXH8zhpWdpVPAj0X2vsv7CP1EmNnUrjY/RETtC7lWvctUSqiXqIdkm3kkrtvYkt5L6kSWTkopyk0kldtuySPPgIYrGyccFSvFO0sRU8GnHq6ejN9B7dXdXZaTqc9V5UMHTlaEVeMq81tz3Li/Qs7tSZhsNClCNOnGMIRVoxikoxXBJHBk5qpe7HjL6EjjYbmt6fI4vB9zCMrPGYqtWe+FN83TXRndv2G0p9znRqVu9+V0yq1m/iOlBEyy7pc5P24fQlI49UeUTlqvc4wO2kq1B8aVea9kro1mM1PxdDOlNYuC8SSjSrpdD+rP08k7wGYZl0fPX14ms8Wqfl+xGNOad1ZpxdpwlFxnCXCUXmmZOSdrpnQMMQuUrQqxVoVUt3kTXjR6N21WORrYeVOThNcmUXZrb2PeuklqMmNy7kPkY0qX2MKiUq024yUXyW4tRlZOztkzLySqR76nMdHqbq7RwmHUoPnKlZcqtWa8KT8lX2JPdx2nQnIao6eg608KpXvFzg93KWUop78rP0M68gMqE42vf5viWLGlGVacQQVVfhS/E/eTqc9pDUPA4irOtVpSlOo7zarVYpuyWxOy2HVs/MjjOW8ueny/9PPLx5XJbvkRTcXJO/Zpo3zM/X1v+xX9mmjfMz9fW/wCxLfnFPR/L+Th/4FnVHv1N+zcH+Wh8JuTBgcFChShRpq0KcVCCbbailkrvNmcrNklKbkvNkxBaRSAANDYAAAAAAAAAAAAAAA47XPEcqtCnuhC7/FJ/JLtOfUTZ6fnysVVfCSj2RS/Q8CiWXHW7VFdit5Et62T7lqieWtg5YqvRwUG1z0uVWkvEoRzk/Z2pcT3WNpqFhOVicZiWvquOGpvgoxU5+1ozdb+HW59PqMev8SxROxwmEhRpwpU4qMKcVGEVsUUsjMAVpvXiyyAAGAAAADS6zYBSpqql4VPb0wb/AEefabox16XLhKL8aLj2qx6VTcJqR521qyDiyPMRiYU48qbUVu4voS3nO6R01KreMbwhw8aXW/0PDias5TbqScpJ2bfQ9i4IxXLtTjRhxfFlaPZorSDw+IpV1/CqKUumGya9MW0TemQI1fLiTRqviudwGFqPNyw8OV+JRSftRD7br8E/b/fmSmz5eKPubQAFdJUAAAAAAAAAAAAAAAAAAAAAAAA4DS8f9TW/my955VE2Wn6ajiqi42lbfnFfqeHklkrlrCL7IrNq0sku7LLHRagwth6/F42q3/al7EaFRN/qZKyxNP8A+yqrqqU1H4qUjnzONT9jpwXpb7HSgAgydAAAAAAAB5dK41UMPVrP+HTlLraWS9LyMxi5NJeZhvRashPHyTrVWtjqzt1ctmC5a5cdu/rFz6IlotCsPiXXJc1Ad9F4b8M12VpoiFyJj1JoOGjcInvoqX+9uf8AyIPbb/xRXf7EhgL436G8ABViYAAAAAAAAAAAAAAAAAAAAAAAAI67qWj7VKGISylF0pPpT5UfY5dhxEcVNbJzXVOS/UmbWjQ/feEq0V9a3KpdFSOce3Z6SFJJptNWadmntT4MuGyLlbRuPnHh7eX+9iEza92ze6mfv+r5yp6yXzN/qPp50MbHnZtwrLmpOUm1Ft3g8/vZf1M5gEldRC2Dg1zOWEnCSkvI+ggcPqTrsqkY4bEytUXg0qsnlVW6Mn5fv69vcFFyMeePNwmv7LDXZGyO9EAA5z0AAABwXdL08lCODg85NTr23RWcIvrefoXE3mtet1PBQcVadeS+jp+T9+fBdG/2qI8TiZ1ZyqVJOU5ycpSe1tk9snBc5K6a4Ll3f9fUjsy9Jfhx5vmWXFy0FrIgqqTm4045yqSUIr70nZe8nzCYdU6cKcdlOChHqikl7iJ+53onvjHqq1eGFXLb3Oq7qC97/pJdKltq5TtVa/6/cl8CGkXLqAAQZIgAAAAAAAAAAAAAAAAAAAAAAAAi/ujau8zW76pr6OtL6RLxK3Hqlt678USgYMdgoV6U6VWPKhUjyZLo/R77nZh5TxrVNcvP0PG+pWw3SA7i5tdZdXamBrOnO8oSu6NW2U48Hwkt69OxmpuXquyNsVOD1TK/KLi9GVudToHug4nDJQqf6imskpyaqRXBT39Tv6Dlbi5rdRXdHdsWqNoWSg9Ysl3A90TA1V4U5UX5NWD+KN0bJa04Fq/feH9dBey5CFxciJ7Dpb+GTX7HYs+a5pEx4vXzAU0/p1Ufk0oym36Ure05TTXdOq1E4YWHMp/xJ2lU9EdkfacPcXPenZGPW9Wt71/g855lkuHL0MlWtKcnKcnKUneUpNuTfFt7Sy5S4uS2mhyFbjNtRinKUmowildyk3ZJIslNJXZI3c81NcGsbiY2m1/p6bWcItfvJLymti3J32vLizcuONW5Pn5HrTU7ZaI6TU/V9YHCRpOzqSfLryW+o1svwSy9F95vACizm5ycpc2WCMVFJIAA0NgAAAAAAAAAAAAAAAAAAAAAAAAAADx6V0VSxVKVGtHlRl6HGW6UXua4kS6zanV8C3LOrQ8WtFfVXCol9V9Ox9GwmYpKKaaaumrNPY0d+HnWYr+HivNHPdjxtXHmfPdxclTTnc0w9dueHfes3naK5VFv8Hi/0tdRxGktRsfh73o89FePQfOf2fWXYWnH2pj3Lno+jImzFsh5amiuLlKt4O01KDW1Ti4vsZbzi4okVOL5M5i+4uY3WXFHrwWjcRXdqFCrV6Y05OPplsRrK2EVq2ZSb4IwXK04ynJQpxlOcnaMIpyk3wSR1+ie5diarTxNSOHjvhFqpVfRl4K7Wd/oPVfDYKNqFNKTVpVZeFUl1y4dCsiHydsVVrSvizsqw5z8XBHL6ndzrmnHEY1KVRZ06GThTe5z3Sl0bF07u+AKvffO+W9NktXVGtaRAAPA9AAAAAAAAAAAAAAAAAAAAAAAAAAAAAAAAAAAADHVoRmrTjGS4SipLsZ45av4R7cLh314ek/0NgDZSa5Mw0nzPHR0Ph4O8KFGD4xo04+5HssAYbb5hJLkAAYMgAAAAAAsqVoxtd2vs9BeUcU9qvu9ABY8RHPwk7bbZvbbYukosTBq/KWfSXcxHyVntyWed/eHRj5K7EAeblZu1Vbb52e15K/Rb2lJO38Xa73Ub7Elu3Zoy1Kdvq04tbXdpZr/AD2lqjJL93HJO1mm+Fv84AFvO+C26j4fVatwt2Mo1sfO2vkt6v1NiSkllTjbekk75dfT7/TVwllHm4rffJpN2uAJZO/Ore7J34vLPp/zIrFtW+lTXgq2Tct3tZWMHnelHNfd61diNN3T5uKzWeV9v+P/AC4B6gAAAAAAAAAAAAAAAAAAAAAAAAAAAAAAAAAAAAAAAAAAAAAAAAAAAAAf/9k="/>
          <p:cNvSpPr>
            <a:spLocks noChangeAspect="1" noChangeArrowheads="1"/>
          </p:cNvSpPr>
          <p:nvPr/>
        </p:nvSpPr>
        <p:spPr bwMode="auto">
          <a:xfrm>
            <a:off x="1524001"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defTabSz="457200" eaLnBrk="0" fontAlgn="base" hangingPunct="0">
              <a:spcBef>
                <a:spcPct val="0"/>
              </a:spcBef>
              <a:spcAft>
                <a:spcPct val="0"/>
              </a:spcAft>
            </a:pPr>
            <a:endParaRPr lang="en-US" altLang="en-US" sz="3200">
              <a:solidFill>
                <a:prstClr val="black"/>
              </a:solidFill>
              <a:latin typeface="Times New Roman" panose="02020603050405020304" pitchFamily="18" charset="0"/>
            </a:endParaRPr>
          </a:p>
        </p:txBody>
      </p:sp>
      <p:pic>
        <p:nvPicPr>
          <p:cNvPr id="197639" name="Picture 6" descr="http://us.123rf.com/400wm/400/400/tvalencia/tvalencia0912/tvalencia091200006/6005052-male-and-female-symbols-isolated-on-white-vector-illust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701" y="2471739"/>
            <a:ext cx="20669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241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en-US" altLang="en-US" sz="1400">
                <a:solidFill>
                  <a:prstClr val="black"/>
                </a:solidFill>
                <a:latin typeface="Times New Roman" panose="02020603050405020304" pitchFamily="18" charset="0"/>
              </a:rPr>
              <a:t>MISD</a:t>
            </a:r>
          </a:p>
        </p:txBody>
      </p:sp>
      <p:sp>
        <p:nvSpPr>
          <p:cNvPr id="41987" name="Rectangle 4"/>
          <p:cNvSpPr>
            <a:spLocks noGrp="1" noChangeArrowheads="1"/>
          </p:cNvSpPr>
          <p:nvPr>
            <p:ph type="title" idx="4294967295"/>
          </p:nvPr>
        </p:nvSpPr>
        <p:spPr/>
        <p:txBody>
          <a:bodyPr/>
          <a:lstStyle/>
          <a:p>
            <a:pPr>
              <a:defRPr/>
            </a:pPr>
            <a:r>
              <a:rPr lang="en-US" altLang="en-US" smtClean="0"/>
              <a:t>What Schools Can Do</a:t>
            </a:r>
          </a:p>
        </p:txBody>
      </p:sp>
      <p:sp>
        <p:nvSpPr>
          <p:cNvPr id="199684" name="Rectangle 5"/>
          <p:cNvSpPr>
            <a:spLocks noGrp="1" noChangeArrowheads="1"/>
          </p:cNvSpPr>
          <p:nvPr>
            <p:ph type="body" idx="4294967295"/>
          </p:nvPr>
        </p:nvSpPr>
        <p:spPr>
          <a:xfrm>
            <a:off x="2209800" y="1981200"/>
            <a:ext cx="7772400" cy="1143000"/>
          </a:xfrm>
        </p:spPr>
        <p:txBody>
          <a:bodyPr/>
          <a:lstStyle/>
          <a:p>
            <a:pPr>
              <a:lnSpc>
                <a:spcPct val="90000"/>
              </a:lnSpc>
            </a:pPr>
            <a:r>
              <a:rPr lang="en-US" altLang="en-US" smtClean="0"/>
              <a:t>Best Practice for Schools information</a:t>
            </a:r>
          </a:p>
          <a:p>
            <a:pPr>
              <a:lnSpc>
                <a:spcPct val="90000"/>
              </a:lnSpc>
            </a:pPr>
            <a:r>
              <a:rPr lang="en-US" altLang="en-US" smtClean="0"/>
              <a:t>Suicide Prevention Programming</a:t>
            </a:r>
          </a:p>
          <a:p>
            <a:pPr>
              <a:lnSpc>
                <a:spcPct val="90000"/>
              </a:lnSpc>
            </a:pPr>
            <a:endParaRPr lang="en-US" altLang="en-US" smtClean="0"/>
          </a:p>
          <a:p>
            <a:pPr>
              <a:lnSpc>
                <a:spcPct val="90000"/>
              </a:lnSpc>
            </a:pPr>
            <a:endParaRPr lang="en-US" altLang="en-US" smtClean="0"/>
          </a:p>
        </p:txBody>
      </p:sp>
      <p:pic>
        <p:nvPicPr>
          <p:cNvPr id="199685" name="Picture 6" descr="j02510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42591">
            <a:off x="3878263" y="3025775"/>
            <a:ext cx="432435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239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idx="4294967295"/>
          </p:nvPr>
        </p:nvSpPr>
        <p:spPr>
          <a:xfrm>
            <a:off x="1524000" y="609600"/>
            <a:ext cx="7772400" cy="1143000"/>
          </a:xfrm>
        </p:spPr>
        <p:txBody>
          <a:bodyPr/>
          <a:lstStyle/>
          <a:p>
            <a:pPr eaLnBrk="1" fontAlgn="auto" hangingPunct="1">
              <a:spcAft>
                <a:spcPts val="0"/>
              </a:spcAft>
              <a:defRPr/>
            </a:pPr>
            <a:r>
              <a:rPr lang="en-US" altLang="en-US" dirty="0" smtClean="0"/>
              <a:t>Resources</a:t>
            </a:r>
          </a:p>
        </p:txBody>
      </p:sp>
      <p:sp>
        <p:nvSpPr>
          <p:cNvPr id="201731" name="Rectangle 5"/>
          <p:cNvSpPr>
            <a:spLocks noGrp="1" noChangeArrowheads="1"/>
          </p:cNvSpPr>
          <p:nvPr>
            <p:ph type="body" idx="4294967295"/>
          </p:nvPr>
        </p:nvSpPr>
        <p:spPr>
          <a:xfrm>
            <a:off x="1524000" y="1703388"/>
            <a:ext cx="7772400" cy="3429000"/>
          </a:xfrm>
        </p:spPr>
        <p:txBody>
          <a:bodyPr/>
          <a:lstStyle/>
          <a:p>
            <a:pPr lvl="1" algn="ctr" eaLnBrk="1" hangingPunct="1">
              <a:buFontTx/>
              <a:buNone/>
            </a:pPr>
            <a:r>
              <a:rPr lang="en-US" altLang="en-US" sz="4000" b="1"/>
              <a:t>Find out what they are</a:t>
            </a:r>
          </a:p>
          <a:p>
            <a:pPr lvl="1" algn="ctr" eaLnBrk="1" hangingPunct="1">
              <a:buFontTx/>
              <a:buNone/>
            </a:pPr>
            <a:r>
              <a:rPr lang="en-US" altLang="en-US" sz="4000" b="1"/>
              <a:t>Find out how to access them</a:t>
            </a:r>
          </a:p>
          <a:p>
            <a:pPr lvl="1" algn="ctr" eaLnBrk="1" hangingPunct="1">
              <a:buFontTx/>
              <a:buNone/>
            </a:pPr>
            <a:r>
              <a:rPr lang="en-US" altLang="en-US" sz="4000" b="1"/>
              <a:t>Educate students to use them</a:t>
            </a:r>
          </a:p>
          <a:p>
            <a:pPr lvl="1" algn="ctr" eaLnBrk="1" hangingPunct="1">
              <a:buFontTx/>
              <a:buNone/>
            </a:pPr>
            <a:endParaRPr lang="en-US" altLang="en-US" sz="4000" b="1"/>
          </a:p>
          <a:p>
            <a:pPr lvl="1" algn="ctr" eaLnBrk="1" hangingPunct="1">
              <a:buFontTx/>
              <a:buNone/>
            </a:pPr>
            <a:endParaRPr lang="en-US" altLang="en-US" sz="4000"/>
          </a:p>
        </p:txBody>
      </p:sp>
      <p:pic>
        <p:nvPicPr>
          <p:cNvPr id="201732" name="Picture 8" descr="MC90007085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151313"/>
            <a:ext cx="16335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3" name="Picture 9" descr="MC90023093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035425"/>
            <a:ext cx="16383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54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9576" y="3648075"/>
            <a:ext cx="574357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119063"/>
            <a:ext cx="5676900" cy="365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37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571767" y="0"/>
            <a:ext cx="8458200" cy="1143000"/>
          </a:xfrm>
        </p:spPr>
        <p:txBody>
          <a:bodyPr/>
          <a:lstStyle/>
          <a:p>
            <a:pPr>
              <a:defRPr/>
            </a:pPr>
            <a:r>
              <a:rPr lang="en-US" altLang="en-US" sz="3200" dirty="0"/>
              <a:t>Get ready-set-go!—teacher training </a:t>
            </a:r>
          </a:p>
        </p:txBody>
      </p:sp>
      <p:pic>
        <p:nvPicPr>
          <p:cNvPr id="204803" name="Picture 4" descr="support-21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135564"/>
            <a:ext cx="23622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5" descr="Connecting-Puzzle"/>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77038" y="4510088"/>
            <a:ext cx="2476500"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5" name="Picture 6" descr="66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1905000"/>
            <a:ext cx="32766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6" name="Picture 7" descr="i-kn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975" y="1993901"/>
            <a:ext cx="25146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246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866" y="209519"/>
            <a:ext cx="6754789" cy="571500"/>
          </a:xfrm>
        </p:spPr>
        <p:txBody>
          <a:bodyPr>
            <a:normAutofit fontScale="90000"/>
          </a:bodyPr>
          <a:lstStyle/>
          <a:p>
            <a:pPr>
              <a:defRPr/>
            </a:pPr>
            <a:r>
              <a:rPr lang="en-US" dirty="0" smtClean="0"/>
              <a:t>Programs school can use</a:t>
            </a:r>
            <a:endParaRPr lang="en-US" dirty="0"/>
          </a:p>
        </p:txBody>
      </p:sp>
      <p:pic>
        <p:nvPicPr>
          <p:cNvPr id="2068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5299076"/>
            <a:ext cx="1905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2" name="Content Placeholder 6"/>
          <p:cNvPicPr>
            <a:picLocks noGrp="1" noChangeAspect="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3228975" y="1109664"/>
            <a:ext cx="4738688" cy="923925"/>
          </a:xfrm>
        </p:spPr>
      </p:pic>
      <p:pic>
        <p:nvPicPr>
          <p:cNvPr id="20685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9263" y="5505450"/>
            <a:ext cx="4000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4"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6775" y="2595563"/>
            <a:ext cx="2184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38988" y="2595563"/>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83150" y="2822575"/>
            <a:ext cx="1430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6612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Widescreen</PresentationFormat>
  <Paragraphs>119</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Comic Sans MS</vt:lpstr>
      <vt:lpstr>Times New Roman</vt:lpstr>
      <vt:lpstr>Trebuchet MS</vt:lpstr>
      <vt:lpstr>Wingdings</vt:lpstr>
      <vt:lpstr>Wingdings 2</vt:lpstr>
      <vt:lpstr>Opulent</vt:lpstr>
      <vt:lpstr>Best Practice  &amp;  Effective Suicide Prevention</vt:lpstr>
      <vt:lpstr>First things first</vt:lpstr>
      <vt:lpstr>PowerPoint Presentation</vt:lpstr>
      <vt:lpstr>Attempts vs. Completions? </vt:lpstr>
      <vt:lpstr>What Schools Can Do</vt:lpstr>
      <vt:lpstr>Resources</vt:lpstr>
      <vt:lpstr>PowerPoint Presentation</vt:lpstr>
      <vt:lpstr>Get ready-set-go!—teacher training </vt:lpstr>
      <vt:lpstr>Programs school can use</vt:lpstr>
      <vt:lpstr>PowerPoint Presentation</vt:lpstr>
      <vt:lpstr>Taking it back</vt:lpstr>
      <vt:lpstr>Consultation</vt:lpstr>
      <vt:lpstr>Checklist &amp; Timeline</vt:lpstr>
      <vt:lpstr>Action Plan: Getting ready for Launch…</vt:lpstr>
      <vt:lpstr>Reach Out</vt:lpstr>
    </vt:vector>
  </TitlesOfParts>
  <Company>Macomb Intermediate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&amp;  Effective Suicide Prevention</dc:title>
  <dc:creator>Buyle, Nancy</dc:creator>
  <cp:lastModifiedBy>Buyle, Nancy</cp:lastModifiedBy>
  <cp:revision>1</cp:revision>
  <dcterms:created xsi:type="dcterms:W3CDTF">2016-01-18T20:20:40Z</dcterms:created>
  <dcterms:modified xsi:type="dcterms:W3CDTF">2016-01-18T20:20:58Z</dcterms:modified>
</cp:coreProperties>
</file>