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70E415-B1D9-4B67-9491-A661158C5F87}" type="datetimeFigureOut">
              <a:rPr lang="en-US" smtClean="0"/>
              <a:t>01/18/2016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CA63A-D641-422B-8680-0EF9A92F18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534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4479C89D-9F19-44D2-B758-79A845296F93}" type="slidenum">
              <a:rPr lang="en-US" altLang="en-US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</a:t>
            </a:fld>
            <a:endParaRPr lang="en-US" altLang="en-US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9000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800" smtClean="0"/>
              <a:t>In adolescents the ACT may appear to be impulsive—but the process of suicide is not at all impulsive. </a:t>
            </a:r>
          </a:p>
          <a:p>
            <a:pPr eaLnBrk="1" hangingPunct="1">
              <a:spcBef>
                <a:spcPct val="0"/>
              </a:spcBef>
            </a:pPr>
            <a:endParaRPr lang="en-US" altLang="en-US" sz="1800" smtClean="0"/>
          </a:p>
          <a:p>
            <a:pPr eaLnBrk="1" hangingPunct="1">
              <a:spcBef>
                <a:spcPct val="0"/>
              </a:spcBef>
            </a:pPr>
            <a:r>
              <a:rPr lang="en-US" altLang="en-US" sz="1800" smtClean="0"/>
              <a:t>Sink analogy!</a:t>
            </a:r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D7D810BA-977D-400F-9F35-C3AB1714B16E}" type="slidenum">
              <a:rPr lang="en-US" altLang="en-US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10</a:t>
            </a:fld>
            <a:endParaRPr lang="en-US" altLang="en-US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4505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D13C5D80-49AE-4545-9D2B-846F9273A423}" type="slidenum">
              <a:rPr lang="en-US" altLang="en-US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11</a:t>
            </a:fld>
            <a:endParaRPr lang="en-US" altLang="en-US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9366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EC8A32C4-1609-4C85-B42D-BA06BA747212}" type="slidenum">
              <a:rPr lang="en-US" altLang="en-US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12</a:t>
            </a:fld>
            <a:endParaRPr lang="en-US" altLang="en-US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6544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9563D607-1FCA-4C57-BBB1-BE911E9CF081}" type="slidenum">
              <a:rPr lang="en-US" altLang="en-US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13</a:t>
            </a:fld>
            <a:endParaRPr lang="en-US" altLang="en-US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600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0FFC666E-2255-4956-A0B8-069C4DF2B189}" type="slidenum">
              <a:rPr lang="en-US" altLang="en-US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14</a:t>
            </a:fld>
            <a:endParaRPr lang="en-US" altLang="en-US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8346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7C301FE6-C731-4D8D-82C0-C150EFF41CB9}" type="slidenum">
              <a:rPr lang="en-US" altLang="en-US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15</a:t>
            </a:fld>
            <a:endParaRPr lang="en-US" altLang="en-US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9243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470E95FC-AAFD-4E55-9CA8-93B0DBF463C4}" type="slidenum">
              <a:rPr lang="en-US" altLang="en-US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16</a:t>
            </a:fld>
            <a:endParaRPr lang="en-US" altLang="en-US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8210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10D78BE8-70FA-44E2-A814-DBD17C134773}" type="slidenum">
              <a:rPr lang="en-US" altLang="en-US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17</a:t>
            </a:fld>
            <a:endParaRPr lang="en-US" altLang="en-US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2836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D6824F81-52B5-4846-AAED-554B2C119A52}" type="slidenum">
              <a:rPr lang="en-US" altLang="en-US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18</a:t>
            </a:fld>
            <a:endParaRPr lang="en-US" altLang="en-US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6444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2E752747-D20D-479A-9A3D-633F13990E3B}" type="slidenum">
              <a:rPr lang="en-US" altLang="en-US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19</a:t>
            </a:fld>
            <a:endParaRPr lang="en-US" altLang="en-US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373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E10ECF54-D49E-4E9B-92F3-B7E045927479}" type="slidenum">
              <a:rPr lang="en-US" altLang="en-US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2</a:t>
            </a:fld>
            <a:endParaRPr lang="en-US" altLang="en-US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50497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A86DD801-B86A-4F41-992F-084B5C3724C0}" type="slidenum">
              <a:rPr lang="en-US" altLang="en-US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20</a:t>
            </a:fld>
            <a:endParaRPr lang="en-US" altLang="en-US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1491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6954AC9D-9180-49DB-90F3-F6BE71DCB2F7}" type="slidenum">
              <a:rPr lang="en-US" altLang="en-US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21</a:t>
            </a:fld>
            <a:endParaRPr lang="en-US" altLang="en-US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5885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31E5C335-25E1-4FD9-938E-DBBB399D2C2B}" type="slidenum">
              <a:rPr lang="en-US" altLang="en-US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22</a:t>
            </a:fld>
            <a:endParaRPr lang="en-US" altLang="en-US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16714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C98A8BA3-8493-4BA4-9396-AE258388C684}" type="slidenum">
              <a:rPr lang="en-US" altLang="en-US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23</a:t>
            </a:fld>
            <a:endParaRPr lang="en-US" altLang="en-US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45622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576DFB88-921E-417D-9D60-7D57A386EE0A}" type="slidenum">
              <a:rPr lang="en-US" altLang="en-US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24</a:t>
            </a:fld>
            <a:endParaRPr lang="en-US" altLang="en-US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9472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CBA6000A-1D3E-4BEE-BE2B-0FFB1D59E2AE}" type="slidenum">
              <a:rPr lang="en-US" altLang="en-US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25</a:t>
            </a:fld>
            <a:endParaRPr lang="en-US" altLang="en-US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49197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116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6552EECE-FB9A-49BE-8D91-9846067CCFF5}" type="slidenum">
              <a:rPr lang="en-US" altLang="en-US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26</a:t>
            </a:fld>
            <a:endParaRPr lang="en-US" altLang="en-US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10765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800" smtClean="0"/>
              <a:t>Single strongest protective factor for youth is one close relationship with an adult. And particular one close relationship with an adult in a school!</a:t>
            </a:r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FD0D0FC4-1A8C-4CAF-9917-ADFED6C8C16D}" type="slidenum">
              <a:rPr lang="en-US" altLang="en-US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27</a:t>
            </a:fld>
            <a:endParaRPr lang="en-US" altLang="en-US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83894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749AE682-E2B6-4E91-8E6A-F52F15081A3E}" type="slidenum">
              <a:rPr lang="en-US" altLang="en-US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28</a:t>
            </a:fld>
            <a:endParaRPr lang="en-US" altLang="en-US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47201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48AA397E-0463-436E-8808-1BC7EEE27DD8}" type="slidenum">
              <a:rPr lang="en-US" altLang="en-US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29</a:t>
            </a:fld>
            <a:endParaRPr lang="en-US" altLang="en-US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1126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095500" lvl="4" indent="-231775" eaLnBrk="1" hangingPunct="1">
              <a:spcBef>
                <a:spcPct val="0"/>
              </a:spcBef>
            </a:pPr>
            <a:r>
              <a:rPr lang="en-US" altLang="en-US" sz="1800" smtClean="0"/>
              <a:t>Adjectives to describe Robin Williams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 smtClean="0"/>
              <a:t>Activity: for the next 30 seconds as quick as you can, brainstorm at your table as many adjectives as you can for Robin Williams…</a:t>
            </a:r>
          </a:p>
          <a:p>
            <a:pPr eaLnBrk="1" hangingPunct="1">
              <a:spcBef>
                <a:spcPct val="0"/>
              </a:spcBef>
            </a:pPr>
            <a:endParaRPr lang="en-US" altLang="en-US" sz="1800" smtClean="0"/>
          </a:p>
          <a:p>
            <a:pPr marL="2095500" lvl="4" indent="-231775" eaLnBrk="1" hangingPunct="1">
              <a:spcBef>
                <a:spcPct val="0"/>
              </a:spcBef>
            </a:pPr>
            <a:r>
              <a:rPr lang="en-US" altLang="en-US" sz="1800" smtClean="0"/>
              <a:t>Adjectives to describe a suicidal individual</a:t>
            </a:r>
          </a:p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84CF90CD-649B-4C70-922E-9CF2EBC3D821}" type="slidenum">
              <a:rPr lang="en-US" altLang="en-US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3</a:t>
            </a:fld>
            <a:endParaRPr lang="en-US" altLang="en-US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3878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B114871B-01A5-4102-9640-6A98C6CA8F34}" type="slidenum">
              <a:rPr lang="en-US" altLang="en-US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30</a:t>
            </a:fld>
            <a:endParaRPr lang="en-US" altLang="en-US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72594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800" smtClean="0"/>
              <a:t>This section provided you with information about the mind of someone who is suicidal—our task now is to never STOP trying help….</a:t>
            </a:r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AA8A1C84-351F-4270-AADD-921FAA939BD1}" type="slidenum">
              <a:rPr lang="en-US" altLang="en-US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31</a:t>
            </a:fld>
            <a:endParaRPr lang="en-US" altLang="en-US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1745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800" smtClean="0"/>
              <a:t>These are the descriptions reported by loved ones survived by a suicide loss</a:t>
            </a:r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AE143020-5B77-4186-8E48-E46246C0ADA6}" type="slidenum">
              <a:rPr lang="en-US" altLang="en-US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4</a:t>
            </a:fld>
            <a:endParaRPr lang="en-US" altLang="en-US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6780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/>
              <a:t>“Masters of Deception”</a:t>
            </a:r>
          </a:p>
          <a:p>
            <a:pPr marL="139119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en-US" sz="1800" b="1" dirty="0">
                <a:latin typeface="Trebuchet MS" panose="020B0603020202020204" pitchFamily="34" charset="0"/>
              </a:rPr>
              <a:t>Adjectives:   </a:t>
            </a:r>
            <a:r>
              <a:rPr lang="en-US" sz="1800" dirty="0">
                <a:latin typeface="Trebuchet MS" panose="020B0603020202020204" pitchFamily="34" charset="0"/>
              </a:rPr>
              <a:t>happy fun generous loving friendly </a:t>
            </a:r>
            <a:endParaRPr lang="en-US" dirty="0" smtClean="0">
              <a:latin typeface="Trebuchet MS" panose="020B0603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itchFamily="2" charset="2"/>
              <a:buChar char="Ø"/>
              <a:defRPr/>
            </a:pPr>
            <a:endParaRPr lang="en-US" dirty="0" smtClean="0">
              <a:latin typeface="Trebuchet MS" panose="020B0603020202020204" pitchFamily="34" charset="0"/>
            </a:endParaRPr>
          </a:p>
          <a:p>
            <a:pPr marL="139119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en-US" sz="1800" b="1" dirty="0">
                <a:latin typeface="Trebuchet MS" panose="020B0603020202020204" pitchFamily="34" charset="0"/>
              </a:rPr>
              <a:t>Personality:</a:t>
            </a:r>
            <a:r>
              <a:rPr lang="en-US" sz="1800" dirty="0">
                <a:latin typeface="Trebuchet MS" panose="020B0603020202020204" pitchFamily="34" charset="0"/>
              </a:rPr>
              <a:t>  high achiever successful perfectionist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itchFamily="2" charset="2"/>
              <a:buChar char="Ø"/>
              <a:defRPr/>
            </a:pPr>
            <a:endParaRPr lang="en-US" sz="1800" dirty="0">
              <a:latin typeface="Trebuchet MS" panose="020B0603020202020204" pitchFamily="34" charset="0"/>
            </a:endParaRPr>
          </a:p>
          <a:p>
            <a:pPr marL="139119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en-US" sz="1800" b="1" dirty="0">
                <a:latin typeface="Trebuchet MS" panose="020B0603020202020204" pitchFamily="34" charset="0"/>
              </a:rPr>
              <a:t>Photos :</a:t>
            </a:r>
            <a:r>
              <a:rPr lang="en-US" sz="1800" dirty="0">
                <a:latin typeface="Trebuchet MS" panose="020B0603020202020204" pitchFamily="34" charset="0"/>
              </a:rPr>
              <a:t>  1000 watt smiles beautiful and sparkles. </a:t>
            </a:r>
          </a:p>
          <a:p>
            <a:pPr marL="139119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defRPr/>
            </a:pPr>
            <a:endParaRPr lang="en-US" sz="1800" dirty="0">
              <a:latin typeface="Trebuchet MS" panose="020B0603020202020204" pitchFamily="34" charset="0"/>
            </a:endParaRPr>
          </a:p>
          <a:p>
            <a:pPr marL="139119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en-US" sz="1800" b="1" u="sng" dirty="0">
                <a:latin typeface="Trebuchet MS" panose="020B0603020202020204" pitchFamily="34" charset="0"/>
              </a:rPr>
              <a:t>Masters of Deception</a:t>
            </a:r>
            <a:r>
              <a:rPr lang="en-US" sz="1800" dirty="0">
                <a:latin typeface="Trebuchet MS" panose="020B0603020202020204" pitchFamily="34" charset="0"/>
              </a:rPr>
              <a:t>:  makes difficult predict.</a:t>
            </a:r>
          </a:p>
          <a:p>
            <a:pPr marL="139119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en-US" sz="1800" dirty="0">
                <a:latin typeface="Trebuchet MS" panose="020B0603020202020204" pitchFamily="34" charset="0"/>
              </a:rPr>
              <a:t>Above is not what people “assume” to be portrait suicide. </a:t>
            </a:r>
          </a:p>
          <a:p>
            <a:pPr marL="139119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defRPr/>
            </a:pPr>
            <a:endParaRPr lang="en-US" sz="1800" dirty="0">
              <a:latin typeface="Trebuchet MS" panose="020B0603020202020204" pitchFamily="34" charset="0"/>
            </a:endParaRPr>
          </a:p>
          <a:p>
            <a:pPr marL="139119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en-US" sz="1800" dirty="0">
                <a:latin typeface="Trebuchet MS" panose="020B0603020202020204" pitchFamily="34" charset="0"/>
              </a:rPr>
              <a:t>Complicated—not impossible—we need to know what to look for more on this later!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C3B62578-9EA1-4B66-95A4-89F808E83620}" type="slidenum">
              <a:rPr lang="en-US" altLang="en-US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5</a:t>
            </a:fld>
            <a:endParaRPr lang="en-US" altLang="en-US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2409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F8670E13-564B-4E8A-899A-7629C176BAE8}" type="slidenum">
              <a:rPr lang="en-US" altLang="en-US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6</a:t>
            </a:fld>
            <a:endParaRPr lang="en-US" altLang="en-US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9776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1C65B401-FAC7-4A97-856B-8153F5740DB1}" type="slidenum">
              <a:rPr lang="en-US" altLang="en-US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7</a:t>
            </a:fld>
            <a:endParaRPr lang="en-US" altLang="en-US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438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55650" indent="-290513" defTabSz="9382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63638" indent="-231775" defTabSz="9382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30363" indent="-231775" defTabSz="9382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95500" indent="-231775" defTabSz="9382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52700" indent="-231775" defTabSz="938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3009900" indent="-231775" defTabSz="938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67100" indent="-231775" defTabSz="938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924300" indent="-231775" defTabSz="938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5FB21A6A-CE43-4F94-AA67-625C04D48492}" type="slidenum">
              <a:rPr lang="en-US" altLang="en-US" smtClean="0">
                <a:solidFill>
                  <a:prstClr val="black"/>
                </a:solidFill>
                <a:latin typeface="Times New Roman" panose="02020603050405020304" pitchFamily="18" charset="0"/>
              </a:rPr>
              <a:pPr/>
              <a:t>8</a:t>
            </a:fld>
            <a:endParaRPr lang="en-US" altLang="en-US" smtClean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74755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800" smtClean="0"/>
              <a:t>There is no “typical” suicidal youth. 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 smtClean="0"/>
              <a:t>Broad range of integrated variables: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1800" smtClean="0"/>
              <a:t>Psychological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1800" smtClean="0"/>
              <a:t>Social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1800" smtClean="0"/>
              <a:t>Neurobiological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1800" smtClean="0"/>
              <a:t>Genetic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 smtClean="0"/>
              <a:t>At the root of most forms of suicidal behavior-psychological pain.</a:t>
            </a:r>
          </a:p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223992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800" smtClean="0"/>
              <a:t>Can co-exist or not: mental illness, clinical depression, substance abuse and suicidal episodes</a:t>
            </a:r>
          </a:p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52707C24-5799-4384-A10E-A011EAEDBD9F}" type="slidenum">
              <a:rPr lang="en-US" altLang="en-US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9</a:t>
            </a:fld>
            <a:endParaRPr lang="en-US" altLang="en-US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969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H="1">
            <a:off x="3556000" y="0"/>
            <a:ext cx="8636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 rot="16200000">
            <a:off x="127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457200">
              <a:defRPr/>
            </a:pPr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4489157" y="533400"/>
            <a:ext cx="6807200" cy="2868168"/>
          </a:xfrm>
        </p:spPr>
        <p:txBody>
          <a:bodyPr>
            <a:noAutofit/>
          </a:bodyPr>
          <a:lstStyle>
            <a:lvl1pPr algn="r">
              <a:defRPr sz="4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4472589" y="3539864"/>
            <a:ext cx="6819704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0"/>
          <p:cNvSpPr>
            <a:spLocks noGrp="1"/>
          </p:cNvSpPr>
          <p:nvPr>
            <p:ph type="dt" sz="half" idx="10"/>
          </p:nvPr>
        </p:nvSpPr>
        <p:spPr>
          <a:xfrm>
            <a:off x="7827434" y="6557963"/>
            <a:ext cx="2671233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2479C83-A909-44D3-A757-6FEDD75E1A2D}" type="datetimeFigureOut">
              <a:rPr/>
              <a:pPr>
                <a:defRPr/>
              </a:pPr>
              <a:t>01/18/2016</a:t>
            </a:fld>
            <a:endParaRPr/>
          </a:p>
        </p:txBody>
      </p:sp>
      <p:sp>
        <p:nvSpPr>
          <p:cNvPr id="7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3759200" y="6557963"/>
            <a:ext cx="390313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8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507134" y="6556375"/>
            <a:ext cx="785284" cy="2286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2625BDB-CF90-4F62-9948-D2421DF234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1382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D933E-3284-4662-88B3-524CF4F63570}" type="datetimeFigureOut">
              <a:rPr lang="en-US">
                <a:solidFill>
                  <a:srgbClr val="B13F9A"/>
                </a:solidFill>
              </a:rPr>
              <a:pPr>
                <a:defRPr/>
              </a:pPr>
              <a:t>01/18/2016</a:t>
            </a:fld>
            <a:endParaRPr lang="en-US">
              <a:solidFill>
                <a:srgbClr val="B13F9A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B13F9A"/>
              </a:solidFill>
            </a:endParaRPr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97789-7219-4AFF-BB22-4EB765C5D4AB}" type="slidenum">
              <a:rPr lang="en-US" altLang="en-US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620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274956"/>
            <a:ext cx="2032000" cy="5851525"/>
          </a:xfrm>
        </p:spPr>
        <p:txBody>
          <a:bodyPr vert="eaVert"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57851" y="6557963"/>
            <a:ext cx="2669116" cy="2270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54BAA-3BB5-4BD1-9A14-3DAA0C682821}" type="datetimeFigureOut">
              <a:rPr lang="en-US">
                <a:solidFill>
                  <a:srgbClr val="B13F9A"/>
                </a:solidFill>
              </a:rPr>
              <a:pPr>
                <a:defRPr/>
              </a:pPr>
              <a:t>01/18/2016</a:t>
            </a:fld>
            <a:endParaRPr lang="en-US">
              <a:solidFill>
                <a:srgbClr val="B13F9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556375"/>
            <a:ext cx="48768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B13F9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9667" y="6553200"/>
            <a:ext cx="783167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35FCF-4D06-4BBC-9C8B-93569DDC50B0}" type="slidenum">
              <a:rPr lang="en-US" altLang="en-US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55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r>
              <a:rPr lang="en-US"/>
              <a:t>MISD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90C226"/>
                </a:solidFill>
              </a:defRPr>
            </a:lvl1pPr>
          </a:lstStyle>
          <a:p>
            <a:pPr>
              <a:defRPr/>
            </a:pPr>
            <a:fld id="{8376DA73-B495-46A6-9332-E7D55A4B4D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97035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r>
              <a:rPr lang="en-US"/>
              <a:t>MISD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90C226"/>
                </a:solidFill>
              </a:defRPr>
            </a:lvl1pPr>
          </a:lstStyle>
          <a:p>
            <a:pPr>
              <a:defRPr/>
            </a:pPr>
            <a:fld id="{11D63FB7-7C24-4C4A-B379-381F65C302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15616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B13F9A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B13F9A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17999F4A-A285-4229-8F4C-57008FC48851}" type="slidenum">
              <a:rPr lang="en-US" altLang="en-US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005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DF279-D8EA-4455-ADD6-0156544F1CE8}" type="datetimeFigureOut">
              <a:rPr lang="en-US">
                <a:solidFill>
                  <a:srgbClr val="B13F9A"/>
                </a:solidFill>
              </a:rPr>
              <a:pPr>
                <a:defRPr/>
              </a:pPr>
              <a:t>01/18/2016</a:t>
            </a:fld>
            <a:endParaRPr lang="en-US">
              <a:solidFill>
                <a:srgbClr val="B13F9A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B13F9A"/>
              </a:solidFill>
            </a:endParaRPr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0AA9B-D544-4A7B-903B-0A8E42825C50}" type="slidenum">
              <a:rPr lang="en-US" altLang="en-US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177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anchor="t"/>
          <a:lstStyle>
            <a:lvl1pPr algn="r">
              <a:buNone/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99200" y="6556376"/>
            <a:ext cx="2669117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CA08496-6630-45B0-B488-E20A0EDC6EF9}" type="datetimeFigureOut">
              <a:rPr lang="en-US">
                <a:solidFill>
                  <a:srgbClr val="B13F9A"/>
                </a:solidFill>
              </a:rPr>
              <a:pPr>
                <a:defRPr/>
              </a:pPr>
              <a:t>01/18/2016</a:t>
            </a:fld>
            <a:endParaRPr lang="en-US">
              <a:solidFill>
                <a:srgbClr val="B13F9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13517" y="6556375"/>
            <a:ext cx="38608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B13F9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78901" y="6554788"/>
            <a:ext cx="783167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0E82A6-8BF5-4FD4-888B-D807B345EAD6}" type="slidenum">
              <a:rPr lang="en-US" altLang="en-US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6094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6939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1744" y="1600201"/>
            <a:ext cx="46939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213DA-9C80-4EB7-B7C2-9C757D14B2CF}" type="datetimeFigureOut">
              <a:rPr lang="en-US">
                <a:solidFill>
                  <a:srgbClr val="B13F9A"/>
                </a:solidFill>
              </a:rPr>
              <a:pPr>
                <a:defRPr/>
              </a:pPr>
              <a:t>01/18/2016</a:t>
            </a:fld>
            <a:endParaRPr lang="en-US">
              <a:solidFill>
                <a:srgbClr val="B13F9A"/>
              </a:solidFill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B13F9A"/>
              </a:solidFill>
            </a:endParaRPr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348CE-CF35-4358-B7DB-3634E42A11E7}" type="slidenum">
              <a:rPr lang="en-US" altLang="en-US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651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571744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1744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293EA-DE1B-426D-A7FC-ECCC57878A1D}" type="datetimeFigureOut">
              <a:rPr lang="en-US">
                <a:solidFill>
                  <a:srgbClr val="B13F9A"/>
                </a:solidFill>
              </a:rPr>
              <a:pPr>
                <a:defRPr/>
              </a:pPr>
              <a:t>01/18/2016</a:t>
            </a:fld>
            <a:endParaRPr lang="en-US">
              <a:solidFill>
                <a:srgbClr val="B13F9A"/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B13F9A"/>
              </a:solidFill>
            </a:endParaRPr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1256C-4367-48B8-B9AD-CB0E4F865C93}" type="slidenum">
              <a:rPr lang="en-US" altLang="en-US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383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462A1-3249-4752-B12F-C4B147E6CF3E}" type="datetimeFigureOut">
              <a:rPr lang="en-US">
                <a:solidFill>
                  <a:srgbClr val="B13F9A"/>
                </a:solidFill>
              </a:rPr>
              <a:pPr>
                <a:defRPr/>
              </a:pPr>
              <a:t>01/18/2016</a:t>
            </a:fld>
            <a:endParaRPr lang="en-US">
              <a:solidFill>
                <a:srgbClr val="B13F9A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B13F9A"/>
              </a:solidFill>
            </a:endParaRPr>
          </a:p>
        </p:txBody>
      </p:sp>
      <p:sp>
        <p:nvSpPr>
          <p:cNvPr id="5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2FB8A-AD66-45A7-8EB5-48355B38D306}" type="slidenum">
              <a:rPr lang="en-US" altLang="en-US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3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AB354-F8B6-4C20-A836-B9A51CD3DFBE}" type="datetimeFigureOut">
              <a:rPr lang="en-US">
                <a:solidFill>
                  <a:srgbClr val="B13F9A"/>
                </a:solidFill>
              </a:rPr>
              <a:pPr>
                <a:defRPr/>
              </a:pPr>
              <a:t>01/18/2016</a:t>
            </a:fld>
            <a:endParaRPr lang="en-US">
              <a:solidFill>
                <a:srgbClr val="B13F9A"/>
              </a:solidFill>
            </a:endParaRPr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B13F9A"/>
              </a:solidFill>
            </a:endParaRPr>
          </a:p>
        </p:txBody>
      </p:sp>
      <p:sp>
        <p:nvSpPr>
          <p:cNvPr id="4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BD295-DDEB-4326-AE76-E5A227D525F2}" type="slidenum">
              <a:rPr lang="en-US" altLang="en-US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92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0"/>
            <a:ext cx="9652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3EE2D-1BC4-4108-AFD9-597EE119E618}" type="datetimeFigureOut">
              <a:rPr lang="en-US">
                <a:solidFill>
                  <a:srgbClr val="B13F9A"/>
                </a:solidFill>
              </a:rPr>
              <a:pPr>
                <a:defRPr/>
              </a:pPr>
              <a:t>01/18/2016</a:t>
            </a:fld>
            <a:endParaRPr lang="en-US">
              <a:solidFill>
                <a:srgbClr val="B13F9A"/>
              </a:solidFill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B13F9A"/>
              </a:solidFill>
            </a:endParaRPr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A1A2E-A362-4F94-87C7-0477F701B50B}" type="slidenum">
              <a:rPr lang="en-US" altLang="en-US">
                <a:solidFill>
                  <a:srgbClr val="B13F9A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157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21240000">
            <a:off x="797985" y="1004888"/>
            <a:ext cx="5759449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 rot="21420000">
            <a:off x="795867" y="998539"/>
            <a:ext cx="5759451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C1CE7-E4C9-42E1-B9C4-258D3ECB2EF7}" type="datetimeFigureOut">
              <a:rPr lang="en-US">
                <a:solidFill>
                  <a:srgbClr val="F4E7ED"/>
                </a:solidFill>
              </a:rPr>
              <a:pPr>
                <a:defRPr/>
              </a:pPr>
              <a:t>01/18/2016</a:t>
            </a:fld>
            <a:endParaRPr lang="en-US">
              <a:solidFill>
                <a:srgbClr val="F4E7ED"/>
              </a:solidFill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4E7ED"/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800A0-35D2-4C57-8471-8DF0CC9DC9C3}" type="slidenum">
              <a:rPr lang="en-US" altLang="en-US">
                <a:solidFill>
                  <a:srgbClr val="F4E7ED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4E7E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4390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10871200" y="0"/>
            <a:ext cx="1320800" cy="6858000"/>
          </a:xfrm>
          <a:prstGeom prst="rect">
            <a:avLst/>
          </a:prstGeom>
          <a:blipFill>
            <a:blip r:embed="rId16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609600" y="320675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0" name="Text Placeholder 30"/>
          <p:cNvSpPr>
            <a:spLocks noGrp="1"/>
          </p:cNvSpPr>
          <p:nvPr>
            <p:ph type="body" idx="1"/>
          </p:nvPr>
        </p:nvSpPr>
        <p:spPr bwMode="auto">
          <a:xfrm>
            <a:off x="609600" y="1609725"/>
            <a:ext cx="9652000" cy="484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5662085" y="6557963"/>
            <a:ext cx="2669116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</a:lstStyle>
          <a:p>
            <a:pPr defTabSz="457200">
              <a:defRPr/>
            </a:pPr>
            <a:fld id="{8ADA31FC-8627-4FA6-A9F8-5791742A2C45}" type="datetimeFigureOut">
              <a:rPr lang="en-US" smtClean="0">
                <a:solidFill>
                  <a:srgbClr val="B13F9A"/>
                </a:solidFill>
              </a:rPr>
              <a:pPr defTabSz="457200">
                <a:defRPr/>
              </a:pPr>
              <a:t>01/18/2016</a:t>
            </a:fld>
            <a:endParaRPr lang="en-US">
              <a:solidFill>
                <a:srgbClr val="B13F9A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09600" y="6557963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</a:lstStyle>
          <a:p>
            <a:pPr defTabSz="457200">
              <a:defRPr/>
            </a:pPr>
            <a:endParaRPr lang="en-US">
              <a:solidFill>
                <a:srgbClr val="B13F9A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8335434" y="6556375"/>
            <a:ext cx="785284" cy="228600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chemeClr val="tx2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7332D0AD-88FE-425C-9585-F2F452FC43E1}" type="slidenum">
              <a:rPr lang="en-US" altLang="en-US" smtClean="0">
                <a:solidFill>
                  <a:srgbClr val="B13F9A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544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anose="05020102010507070707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anose="05020102010507070707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anose="05020102010507070707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anose="05000000000000000000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icidepreventionlifeline.org/Learn/Video?vid=i9x1suuv6gw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800" dirty="0"/>
              <a:t>The Suicidal</a:t>
            </a:r>
            <a:br>
              <a:rPr lang="en-US" sz="4800" dirty="0"/>
            </a:br>
            <a:r>
              <a:rPr lang="en-US" sz="4800" dirty="0"/>
              <a:t>Mind</a:t>
            </a:r>
          </a:p>
        </p:txBody>
      </p:sp>
      <p:sp>
        <p:nvSpPr>
          <p:cNvPr id="59395" name="Subtitle 2"/>
          <p:cNvSpPr>
            <a:spLocks noGrp="1"/>
          </p:cNvSpPr>
          <p:nvPr>
            <p:ph type="subTitle" idx="1"/>
          </p:nvPr>
        </p:nvSpPr>
        <p:spPr>
          <a:xfrm>
            <a:off x="4878389" y="3540125"/>
            <a:ext cx="5114925" cy="3067050"/>
          </a:xfrm>
        </p:spPr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z="1600"/>
              <a:t>Mary Lebioda, RN, MA, LLP </a:t>
            </a:r>
          </a:p>
          <a:p>
            <a:pPr eaLnBrk="1" hangingPunct="1"/>
            <a:r>
              <a:rPr lang="en-US" altLang="en-US" sz="1600"/>
              <a:t>Consultant for School Health and Related Services, Macomb Intermediate School District</a:t>
            </a:r>
          </a:p>
        </p:txBody>
      </p:sp>
      <p:pic>
        <p:nvPicPr>
          <p:cNvPr id="59396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939" y="311150"/>
            <a:ext cx="2143125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7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939" y="309564"/>
            <a:ext cx="2147887" cy="198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1998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/>
              <a:t>TEN Common Elements (present in 95 out of 100 completed suicides)</a:t>
            </a:r>
          </a:p>
        </p:txBody>
      </p:sp>
      <p:sp>
        <p:nvSpPr>
          <p:cNvPr id="77827" name="Content Placeholder 2"/>
          <p:cNvSpPr>
            <a:spLocks noGrp="1"/>
          </p:cNvSpPr>
          <p:nvPr>
            <p:ph idx="1"/>
          </p:nvPr>
        </p:nvSpPr>
        <p:spPr>
          <a:xfrm>
            <a:off x="1524001" y="1728788"/>
            <a:ext cx="8181975" cy="512921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3600" b="1"/>
              <a:t>The common purpose of suicide is to seek a solution.</a:t>
            </a:r>
          </a:p>
          <a:p>
            <a:pPr lvl="1" eaLnBrk="1" hangingPunct="1"/>
            <a:r>
              <a:rPr lang="en-US" altLang="en-US" sz="3600"/>
              <a:t>Not a random act</a:t>
            </a:r>
          </a:p>
          <a:p>
            <a:pPr lvl="1" eaLnBrk="1" hangingPunct="1"/>
            <a:r>
              <a:rPr lang="en-US" altLang="en-US" sz="3600"/>
              <a:t>Suicide is a way out of some unbearable dilemma.</a:t>
            </a:r>
          </a:p>
          <a:p>
            <a:pPr lvl="1" eaLnBrk="1" hangingPunct="1"/>
            <a:r>
              <a:rPr lang="en-US" altLang="en-US" sz="3600"/>
              <a:t>Attraction to suicide as a solution may be increased by a family history of similar behavior.</a:t>
            </a:r>
          </a:p>
        </p:txBody>
      </p:sp>
    </p:spTree>
    <p:extLst>
      <p:ext uri="{BB962C8B-B14F-4D97-AF65-F5344CB8AC3E}">
        <p14:creationId xmlns:p14="http://schemas.microsoft.com/office/powerpoint/2010/main" val="167187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/>
              <a:t>COMMON Elements</a:t>
            </a:r>
          </a:p>
        </p:txBody>
      </p:sp>
      <p:sp>
        <p:nvSpPr>
          <p:cNvPr id="798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altLang="en-US" sz="3600" b="1"/>
              <a:t>The common goal of suicide is cessation of consciousness.</a:t>
            </a:r>
          </a:p>
          <a:p>
            <a:pPr marL="760413" lvl="1" indent="-514350" eaLnBrk="1" hangingPunct="1"/>
            <a:r>
              <a:rPr lang="en-US" altLang="en-US" sz="3200"/>
              <a:t>People who die by suicide see the end of the conscious experience.   </a:t>
            </a:r>
          </a:p>
          <a:p>
            <a:pPr marL="760413" lvl="1" indent="-514350" eaLnBrk="1" hangingPunct="1"/>
            <a:r>
              <a:rPr lang="en-US" altLang="en-US" sz="3200"/>
              <a:t>This ends the endless stream of distressing thoughts with which they are preoccupied.</a:t>
            </a:r>
          </a:p>
          <a:p>
            <a:pPr marL="760413" lvl="1" indent="-514350" eaLnBrk="1" hangingPunct="1"/>
            <a:r>
              <a:rPr lang="en-US" altLang="en-US" sz="3200"/>
              <a:t>Suicide offers oblivion.</a:t>
            </a:r>
          </a:p>
          <a:p>
            <a:pPr marL="0" indent="0" eaLnBrk="1" hangingPunct="1">
              <a:buNone/>
            </a:pPr>
            <a:r>
              <a:rPr lang="en-US" altLang="en-US" b="1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351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/>
              <a:t>COMMON Elements</a:t>
            </a:r>
          </a:p>
        </p:txBody>
      </p:sp>
      <p:sp>
        <p:nvSpPr>
          <p:cNvPr id="819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altLang="en-US" sz="3600" b="1"/>
              <a:t>The common stimulus in suicide is intolerable psychological pain.</a:t>
            </a:r>
          </a:p>
          <a:p>
            <a:pPr marL="760413" lvl="1" indent="-514350" eaLnBrk="1" hangingPunct="1"/>
            <a:r>
              <a:rPr lang="en-US" altLang="en-US" sz="3200"/>
              <a:t>Excruciating negative emotions frequently serve as the foundation for self-destructive behavior.   These emotions may arise from any number of sources.</a:t>
            </a:r>
            <a:r>
              <a:rPr lang="en-US" altLang="en-US" b="1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23050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/>
              <a:t>COMMON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9725"/>
            <a:ext cx="8197850" cy="4846638"/>
          </a:xfrm>
        </p:spPr>
        <p:txBody>
          <a:bodyPr>
            <a:normAutofit fontScale="8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4200" b="1" dirty="0"/>
              <a:t>The common stressor in suicide is frustrated psychological needs.</a:t>
            </a:r>
          </a:p>
          <a:p>
            <a:pPr marL="761238" lvl="1" indent="-514350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3500" dirty="0">
                <a:solidFill>
                  <a:schemeClr val="tx1">
                    <a:tint val="85000"/>
                  </a:schemeClr>
                </a:solidFill>
              </a:rPr>
              <a:t>People with high standards and expectations are especially vulnerable to ideas of suicide when progress toward these goals is suddenly frustrated.</a:t>
            </a:r>
          </a:p>
          <a:p>
            <a:pPr marL="761238" lvl="1" indent="-514350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3500" dirty="0">
                <a:solidFill>
                  <a:schemeClr val="tx1">
                    <a:tint val="85000"/>
                  </a:schemeClr>
                </a:solidFill>
              </a:rPr>
              <a:t>People who attribute failure or disappointment to their own shortcomings may come to view themselves as worthless, incompetent or unlovable.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b="1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8882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COMMON Elements</a:t>
            </a:r>
            <a:endParaRPr lang="en-US" dirty="0"/>
          </a:p>
        </p:txBody>
      </p:sp>
      <p:sp>
        <p:nvSpPr>
          <p:cNvPr id="860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altLang="en-US" b="1" smtClean="0"/>
              <a:t>The common emotion in suicide is hopelessness-helplessness.</a:t>
            </a:r>
          </a:p>
          <a:p>
            <a:pPr marL="760413" lvl="1" indent="-514350" eaLnBrk="1" hangingPunct="1"/>
            <a:r>
              <a:rPr lang="en-US" altLang="en-US" smtClean="0"/>
              <a:t>A pervasive sense of hopelessness, defined in terms of pessimistic expectations about the future, is even more important than other forms of negative emotions such as anger and depression.</a:t>
            </a:r>
          </a:p>
          <a:p>
            <a:pPr marL="760413" lvl="1" indent="-514350" eaLnBrk="1" hangingPunct="1"/>
            <a:r>
              <a:rPr lang="en-US" altLang="en-US" smtClean="0"/>
              <a:t>The suicidal person is convinced that absolutely nothing can be done to improve his or her situation; no one can help.</a:t>
            </a:r>
          </a:p>
          <a:p>
            <a:pPr marL="0" indent="0" eaLnBrk="1" hangingPunct="1">
              <a:buNone/>
            </a:pPr>
            <a:r>
              <a:rPr lang="en-US" altLang="en-US" b="1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0504252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COMMON Elements</a:t>
            </a:r>
            <a:endParaRPr lang="en-US" dirty="0"/>
          </a:p>
        </p:txBody>
      </p:sp>
      <p:sp>
        <p:nvSpPr>
          <p:cNvPr id="880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altLang="en-US" b="1" smtClean="0"/>
              <a:t>The common internal element in suicide is ambivalence.</a:t>
            </a:r>
          </a:p>
          <a:p>
            <a:pPr marL="760413" lvl="1" indent="-514350" eaLnBrk="1" hangingPunct="1"/>
            <a:r>
              <a:rPr lang="en-US" altLang="en-US" smtClean="0"/>
              <a:t>Many people who contemplate suicide, including those that eventually kill themselves, have ambivalent feelings about the decision.</a:t>
            </a:r>
          </a:p>
          <a:p>
            <a:pPr marL="760413" lvl="1" indent="-514350" eaLnBrk="1" hangingPunct="1"/>
            <a:r>
              <a:rPr lang="en-US" altLang="en-US" smtClean="0"/>
              <a:t>They are sincere in their wish to die, but they simultaneously wish that they could find another way out of their dilemma.</a:t>
            </a:r>
            <a:r>
              <a:rPr lang="en-US" altLang="en-US" b="1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6212651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COMMON Elements</a:t>
            </a:r>
            <a:endParaRPr lang="en-US" dirty="0"/>
          </a:p>
        </p:txBody>
      </p:sp>
      <p:sp>
        <p:nvSpPr>
          <p:cNvPr id="901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altLang="en-US" b="1" smtClean="0"/>
              <a:t>The common cognitive state in suicide is constriction.</a:t>
            </a:r>
          </a:p>
          <a:p>
            <a:pPr marL="760413" lvl="1" indent="-514350" eaLnBrk="1" hangingPunct="1"/>
            <a:r>
              <a:rPr lang="en-US" altLang="en-US" smtClean="0"/>
              <a:t>Suicidal thoughts and plans are frequently associated with a rigid and narrow pattern of cognitive activity that is comparable to tunnel vision.</a:t>
            </a:r>
          </a:p>
          <a:p>
            <a:pPr marL="760413" lvl="1" indent="-514350" eaLnBrk="1" hangingPunct="1"/>
            <a:r>
              <a:rPr lang="en-US" altLang="en-US" smtClean="0"/>
              <a:t>The suicidal person is temporarily unable or unwilling to engage in effective problem-solving behaviors and may see his options as all or nothing.</a:t>
            </a:r>
            <a:r>
              <a:rPr lang="en-US" altLang="en-US" b="1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349339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COMMON Elements</a:t>
            </a:r>
            <a:endParaRPr lang="en-US" dirty="0"/>
          </a:p>
        </p:txBody>
      </p:sp>
      <p:sp>
        <p:nvSpPr>
          <p:cNvPr id="921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altLang="en-US" b="1" smtClean="0"/>
              <a:t>The common action in suicide is escape.</a:t>
            </a:r>
          </a:p>
          <a:p>
            <a:pPr marL="760413" lvl="1" indent="-514350" eaLnBrk="1" hangingPunct="1"/>
            <a:r>
              <a:rPr lang="en-US" altLang="en-US" smtClean="0"/>
              <a:t>Suicide provides a definitive way to escape from intolerable circumstances, which include painful self-awareness. </a:t>
            </a:r>
          </a:p>
        </p:txBody>
      </p:sp>
      <p:pic>
        <p:nvPicPr>
          <p:cNvPr id="9216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1613" y="3652839"/>
            <a:ext cx="3232150" cy="255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48373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COMMON Elements</a:t>
            </a:r>
            <a:endParaRPr lang="en-US" dirty="0"/>
          </a:p>
        </p:txBody>
      </p:sp>
      <p:sp>
        <p:nvSpPr>
          <p:cNvPr id="942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altLang="en-US" b="1" smtClean="0"/>
              <a:t>The common interpersonal act in suicide is communication of intention.</a:t>
            </a:r>
          </a:p>
          <a:p>
            <a:pPr marL="760413" lvl="1" indent="-514350" eaLnBrk="1" hangingPunct="1"/>
            <a:r>
              <a:rPr lang="en-US" altLang="en-US" smtClean="0"/>
              <a:t>One of the most harmful myths about suicide is the notion that people who really want to kill themselves don’t talk about it.</a:t>
            </a:r>
          </a:p>
          <a:p>
            <a:pPr marL="760413" lvl="1" indent="-514350" eaLnBrk="1" hangingPunct="1"/>
            <a:r>
              <a:rPr lang="en-US" altLang="en-US" smtClean="0"/>
              <a:t>Schneidman estimates that in at least 80% of completed suicides, the people provide verbal or behavioral clues that indicate clearly their lethal intentions.</a:t>
            </a:r>
            <a:r>
              <a:rPr lang="en-US" altLang="en-US" b="1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6745038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COMMON Elements</a:t>
            </a:r>
            <a:endParaRPr lang="en-US" dirty="0"/>
          </a:p>
        </p:txBody>
      </p:sp>
      <p:sp>
        <p:nvSpPr>
          <p:cNvPr id="962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altLang="en-US" b="1" smtClean="0"/>
              <a:t>The common consistency in suicide is with life-long coping patterns.</a:t>
            </a:r>
          </a:p>
          <a:p>
            <a:pPr marL="760413" lvl="1" indent="-514350" eaLnBrk="1" hangingPunct="1"/>
            <a:r>
              <a:rPr lang="en-US" altLang="en-US" smtClean="0"/>
              <a:t>During crisis that precipitate suicidal thoughts, people generally employ the same response patterns that they have used throughout their lives.</a:t>
            </a:r>
          </a:p>
          <a:p>
            <a:pPr marL="760413" lvl="1" indent="-514350" eaLnBrk="1" hangingPunct="1"/>
            <a:endParaRPr lang="en-US" altLang="en-US" b="1" smtClean="0"/>
          </a:p>
          <a:p>
            <a:pPr marL="760413" lvl="1" indent="-514350" eaLnBrk="1" hangingPunct="1"/>
            <a:endParaRPr lang="en-US" altLang="en-US" b="1" smtClean="0"/>
          </a:p>
          <a:p>
            <a:pPr marL="760413" lvl="1" indent="-514350" eaLnBrk="1" hangingPunct="1"/>
            <a:r>
              <a:rPr lang="en-US" altLang="en-US" sz="1600" b="1"/>
              <a:t>Source: Thomas F. Oltmanns, Robert E. Emers, Univeristy of Virginia</a:t>
            </a:r>
          </a:p>
        </p:txBody>
      </p:sp>
    </p:spTree>
    <p:extLst>
      <p:ext uri="{BB962C8B-B14F-4D97-AF65-F5344CB8AC3E}">
        <p14:creationId xmlns:p14="http://schemas.microsoft.com/office/powerpoint/2010/main" val="2513371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20040"/>
            <a:ext cx="7239000" cy="183968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Suicide is the result of increased pain and lack of healthy coping Skills </a:t>
            </a:r>
            <a:endParaRPr lang="en-US" dirty="0"/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3810000" y="3105150"/>
            <a:ext cx="457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61444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1" y="2616200"/>
            <a:ext cx="3770313" cy="283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2430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Stages of the suicidal mind-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the process</a:t>
            </a:r>
            <a:endParaRPr lang="en-US" dirty="0"/>
          </a:p>
        </p:txBody>
      </p:sp>
      <p:sp>
        <p:nvSpPr>
          <p:cNvPr id="983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0550" indent="-590550" algn="ctr" eaLnBrk="1" hangingPunct="1">
              <a:lnSpc>
                <a:spcPct val="90000"/>
              </a:lnSpc>
              <a:buClr>
                <a:schemeClr val="tx1"/>
              </a:buClr>
              <a:buFont typeface="Lucida Sans" panose="020B0602040502020204" pitchFamily="34" charset="0"/>
              <a:buAutoNum type="arabicPeriod"/>
            </a:pPr>
            <a:endParaRPr lang="en-US" altLang="en-US" smtClean="0"/>
          </a:p>
          <a:p>
            <a:pPr marL="590550" indent="-590550" eaLnBrk="1" hangingPunct="1">
              <a:lnSpc>
                <a:spcPct val="90000"/>
              </a:lnSpc>
              <a:buClr>
                <a:schemeClr val="tx1"/>
              </a:buClr>
              <a:buFont typeface="Lucida Sans" panose="020B0602040502020204" pitchFamily="34" charset="0"/>
              <a:buAutoNum type="arabicPeriod"/>
            </a:pPr>
            <a:r>
              <a:rPr lang="en-US" altLang="en-US" sz="4400"/>
              <a:t>Inner Turmoil</a:t>
            </a:r>
            <a:br>
              <a:rPr lang="en-US" altLang="en-US" sz="4400"/>
            </a:br>
            <a:r>
              <a:rPr lang="en-US" altLang="en-US" sz="4400"/>
              <a:t>			</a:t>
            </a:r>
          </a:p>
          <a:p>
            <a:pPr marL="590550" indent="-590550" eaLnBrk="1" hangingPunct="1">
              <a:lnSpc>
                <a:spcPct val="90000"/>
              </a:lnSpc>
              <a:buClr>
                <a:schemeClr val="tx1"/>
              </a:buClr>
              <a:buFont typeface="Lucida Sans" panose="020B0602040502020204" pitchFamily="34" charset="0"/>
              <a:buAutoNum type="arabicPeriod"/>
            </a:pPr>
            <a:r>
              <a:rPr lang="en-US" altLang="en-US" sz="4400"/>
              <a:t>Tunnel Vision</a:t>
            </a:r>
          </a:p>
          <a:p>
            <a:pPr marL="590550" indent="-590550" algn="ctr" eaLnBrk="1" hangingPunct="1">
              <a:lnSpc>
                <a:spcPct val="90000"/>
              </a:lnSpc>
              <a:buClr>
                <a:schemeClr val="tx1"/>
              </a:buClr>
              <a:buFont typeface="Lucida Sans" panose="020B0602040502020204" pitchFamily="34" charset="0"/>
              <a:buAutoNum type="arabicPeriod"/>
            </a:pPr>
            <a:endParaRPr lang="en-US" altLang="en-US" sz="4400"/>
          </a:p>
          <a:p>
            <a:pPr marL="590550" indent="-590550" eaLnBrk="1" hangingPunct="1">
              <a:lnSpc>
                <a:spcPct val="90000"/>
              </a:lnSpc>
              <a:buClr>
                <a:schemeClr val="tx1"/>
              </a:buClr>
              <a:buFont typeface="Lucida Sans" panose="020B0602040502020204" pitchFamily="34" charset="0"/>
              <a:buAutoNum type="arabicPeriod"/>
            </a:pPr>
            <a:r>
              <a:rPr lang="en-US" altLang="en-US" sz="4400"/>
              <a:t>Final Decision</a:t>
            </a:r>
          </a:p>
        </p:txBody>
      </p:sp>
    </p:spTree>
    <p:extLst>
      <p:ext uri="{BB962C8B-B14F-4D97-AF65-F5344CB8AC3E}">
        <p14:creationId xmlns:p14="http://schemas.microsoft.com/office/powerpoint/2010/main" val="30609802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Inner turmoil</a:t>
            </a:r>
            <a:endParaRPr lang="en-US" dirty="0"/>
          </a:p>
        </p:txBody>
      </p:sp>
      <p:sp>
        <p:nvSpPr>
          <p:cNvPr id="1003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Ambivalence - strongest feeling. Torn feelings wanting to live and die at same time, alternating back &amp; forth making plans in both directions. 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Inability to communicate this inner turmoil, intensifies self helplessness &amp; hopelessness.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May seek help, give sporadic clues, begin form plan. People important to them still in their vision and keep them here and alive.</a:t>
            </a:r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401203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Tunnel 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6525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US" dirty="0"/>
              <a:t>Overwhelmed with negative feelings of self &amp; future. Hopelessness and helplessness increase.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en-US" dirty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US" dirty="0"/>
              <a:t>Ambivalence decreases &amp; tunnel vision increases.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en-US" dirty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US" dirty="0"/>
              <a:t>Clues and treatment stop, detachment and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US" dirty="0"/>
              <a:t>isolation begin.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en-US" dirty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US" dirty="0"/>
              <a:t>Need to push people away; belief unlovable &amp;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US" dirty="0"/>
              <a:t>unworthy. More time spent on planning death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US" dirty="0"/>
              <a:t>increases. Love ones are not forgotten or less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US" dirty="0"/>
              <a:t>loved, simply not in picture (T.V.)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8514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Final Decision</a:t>
            </a:r>
            <a:endParaRPr lang="en-US" dirty="0"/>
          </a:p>
        </p:txBody>
      </p:sp>
      <p:sp>
        <p:nvSpPr>
          <p:cNvPr id="1044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May appear sudden uplift… happy, euphoric or calm having made decision; portraying their problems relieved/solved. </a:t>
            </a:r>
            <a:br>
              <a:rPr lang="en-US" altLang="en-US" sz="2800"/>
            </a:br>
            <a:r>
              <a:rPr lang="en-US" altLang="en-US" sz="2800"/>
              <a:t/>
            </a:r>
            <a:br>
              <a:rPr lang="en-US" altLang="en-US" sz="2800"/>
            </a:br>
            <a:r>
              <a:rPr lang="en-US" altLang="en-US" sz="2800"/>
              <a:t>Family/friends interpret these changes as positive; feeling relief due to signs depicting person is indeed feeling better.</a:t>
            </a:r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8798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8355" y="149192"/>
            <a:ext cx="7239000" cy="146304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/>
              <a:t>Dr. Thomas joiner interpersonal-psychological Theory</a:t>
            </a:r>
          </a:p>
        </p:txBody>
      </p:sp>
      <p:pic>
        <p:nvPicPr>
          <p:cNvPr id="106499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49413" y="1612900"/>
            <a:ext cx="7835900" cy="5245100"/>
          </a:xfrm>
        </p:spPr>
      </p:pic>
    </p:spTree>
    <p:extLst>
      <p:ext uri="{BB962C8B-B14F-4D97-AF65-F5344CB8AC3E}">
        <p14:creationId xmlns:p14="http://schemas.microsoft.com/office/powerpoint/2010/main" val="378030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PERCIEVED BURDENSOMENESS</a:t>
            </a:r>
            <a:endParaRPr lang="en-US" dirty="0"/>
          </a:p>
        </p:txBody>
      </p:sp>
      <p:sp>
        <p:nvSpPr>
          <p:cNvPr id="1085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60413" lvl="1" indent="-514350" eaLnBrk="1" hangingPunct="1"/>
            <a:r>
              <a:rPr lang="en-US" altLang="en-US" sz="3200"/>
              <a:t>The view that one’s existence burdens the family, friends, and/or society.</a:t>
            </a:r>
          </a:p>
          <a:p>
            <a:pPr marL="760413" lvl="1" indent="-514350" eaLnBrk="1" hangingPunct="1"/>
            <a:r>
              <a:rPr lang="en-US" altLang="en-US" sz="3200"/>
              <a:t>This view produces the idea that “my death will be worth more than my life to family, friends, society, etc.” </a:t>
            </a:r>
          </a:p>
        </p:txBody>
      </p:sp>
    </p:spTree>
    <p:extLst>
      <p:ext uri="{BB962C8B-B14F-4D97-AF65-F5344CB8AC3E}">
        <p14:creationId xmlns:p14="http://schemas.microsoft.com/office/powerpoint/2010/main" val="131567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Failed belongingness</a:t>
            </a:r>
            <a:endParaRPr lang="en-US" dirty="0"/>
          </a:p>
        </p:txBody>
      </p:sp>
      <p:sp>
        <p:nvSpPr>
          <p:cNvPr id="1105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60413" lvl="1" indent="-514350" eaLnBrk="1" hangingPunct="1"/>
            <a:r>
              <a:rPr lang="en-US" altLang="en-US" sz="3200"/>
              <a:t>One is alienated from others and not an integral part of a family, circle of friends or other valued group. </a:t>
            </a:r>
          </a:p>
        </p:txBody>
      </p:sp>
    </p:spTree>
    <p:extLst>
      <p:ext uri="{BB962C8B-B14F-4D97-AF65-F5344CB8AC3E}">
        <p14:creationId xmlns:p14="http://schemas.microsoft.com/office/powerpoint/2010/main" val="23951164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Implications for prevention</a:t>
            </a:r>
            <a:endParaRPr lang="en-US" dirty="0"/>
          </a:p>
        </p:txBody>
      </p:sp>
      <p:sp>
        <p:nvSpPr>
          <p:cNvPr id="1126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Perceived Burdensomeness and failed belonging are more fluid, dynamic and changeable.</a:t>
            </a:r>
          </a:p>
          <a:p>
            <a:pPr eaLnBrk="1" hangingPunct="1"/>
            <a:r>
              <a:rPr lang="en-US" altLang="en-US" smtClean="0"/>
              <a:t>They represent potential leverage points for suicide prevention efforts.</a:t>
            </a:r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080350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idx="1"/>
          </p:nvPr>
        </p:nvSpPr>
        <p:spPr>
          <a:xfrm>
            <a:off x="2103438" y="565150"/>
            <a:ext cx="7239000" cy="48450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/>
              <a:t>  “</a:t>
            </a:r>
            <a:r>
              <a:rPr lang="en-US" altLang="en-US" sz="3200"/>
              <a:t>No amount of love from others- and there was a lot - could help. Wasn’t much left of me and I believed everyone would be better off without me.”</a:t>
            </a:r>
          </a:p>
          <a:p>
            <a:pPr eaLnBrk="1" hangingPunct="1">
              <a:buFontTx/>
              <a:buNone/>
            </a:pPr>
            <a:endParaRPr lang="en-US" altLang="en-US" sz="3200"/>
          </a:p>
          <a:p>
            <a:pPr eaLnBrk="1" hangingPunct="1">
              <a:buFontTx/>
              <a:buNone/>
            </a:pPr>
            <a:r>
              <a:rPr lang="en-US" altLang="en-US" sz="3200"/>
              <a:t>		Kay Jamison; </a:t>
            </a:r>
            <a:r>
              <a:rPr lang="en-US" altLang="en-US" sz="3200" i="1"/>
              <a:t>Night Falls Fast</a:t>
            </a:r>
          </a:p>
        </p:txBody>
      </p:sp>
      <p:sp>
        <p:nvSpPr>
          <p:cNvPr id="114691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3AD76A3-74D0-4475-B9E4-9D002D87D879}" type="slidenum">
              <a:rPr lang="en-US" altLang="en-US" sz="1100">
                <a:solidFill>
                  <a:srgbClr val="BCBCBC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altLang="en-US" sz="1100">
              <a:solidFill>
                <a:srgbClr val="BCBCBC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42532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Story of Hope and Recovery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Terry Wise</a:t>
            </a:r>
            <a:endParaRPr lang="en-US"/>
          </a:p>
        </p:txBody>
      </p:sp>
      <p:pic>
        <p:nvPicPr>
          <p:cNvPr id="116739" name="Content Placeholder 3">
            <a:hlinkClick r:id="rId3"/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57339" y="1646238"/>
            <a:ext cx="8086725" cy="5211762"/>
          </a:xfrm>
        </p:spPr>
      </p:pic>
    </p:spTree>
    <p:extLst>
      <p:ext uri="{BB962C8B-B14F-4D97-AF65-F5344CB8AC3E}">
        <p14:creationId xmlns:p14="http://schemas.microsoft.com/office/powerpoint/2010/main" val="39747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adjectives</a:t>
            </a:r>
            <a:endParaRPr lang="en-US" dirty="0"/>
          </a:p>
        </p:txBody>
      </p:sp>
      <p:sp>
        <p:nvSpPr>
          <p:cNvPr id="634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4" eaLnBrk="1" hangingPunct="1">
              <a:spcBef>
                <a:spcPct val="20000"/>
              </a:spcBef>
              <a:buSzPct val="80000"/>
              <a:buFont typeface="Wingdings 2" panose="05020102010507070707" pitchFamily="18" charset="2"/>
              <a:buChar char=""/>
            </a:pPr>
            <a:endParaRPr lang="en-US" altLang="en-US" sz="1600"/>
          </a:p>
        </p:txBody>
      </p:sp>
      <p:pic>
        <p:nvPicPr>
          <p:cNvPr id="63492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609725"/>
            <a:ext cx="7239000" cy="484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40359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Coping skills</a:t>
            </a:r>
            <a:endParaRPr lang="en-US" dirty="0"/>
          </a:p>
        </p:txBody>
      </p:sp>
      <p:pic>
        <p:nvPicPr>
          <p:cNvPr id="118787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11338" y="1624014"/>
            <a:ext cx="3048000" cy="1938337"/>
          </a:xfrm>
        </p:spPr>
      </p:pic>
      <p:pic>
        <p:nvPicPr>
          <p:cNvPr id="118788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2539" y="1624014"/>
            <a:ext cx="308927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8789" name="Picture 5"/>
          <p:cNvSpPr>
            <a:spLocks noChangeAspect="1"/>
          </p:cNvSpPr>
          <p:nvPr/>
        </p:nvSpPr>
        <p:spPr bwMode="auto">
          <a:xfrm>
            <a:off x="6215064" y="4325939"/>
            <a:ext cx="3411537" cy="235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</a:endParaRPr>
          </a:p>
        </p:txBody>
      </p:sp>
      <p:pic>
        <p:nvPicPr>
          <p:cNvPr id="118790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1338" y="4325938"/>
            <a:ext cx="3048000" cy="219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167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S. T. O. P.</a:t>
            </a:r>
            <a:endParaRPr lang="en-US" dirty="0"/>
          </a:p>
        </p:txBody>
      </p:sp>
      <p:sp>
        <p:nvSpPr>
          <p:cNvPr id="1208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3600" u="sng"/>
              <a:t>S</a:t>
            </a:r>
            <a:r>
              <a:rPr lang="en-US" altLang="en-US" sz="3600"/>
              <a:t>ee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z="3600" u="sng"/>
              <a:t>T</a:t>
            </a:r>
            <a:r>
              <a:rPr lang="en-US" altLang="en-US" sz="3600"/>
              <a:t>alk			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z="3600" u="sng"/>
              <a:t>O</a:t>
            </a:r>
            <a:r>
              <a:rPr lang="en-US" altLang="en-US" sz="3600"/>
              <a:t>ffer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z="3600" u="sng"/>
              <a:t>P</a:t>
            </a:r>
            <a:r>
              <a:rPr lang="en-US" altLang="en-US" sz="3600"/>
              <a:t>ersist</a:t>
            </a:r>
          </a:p>
        </p:txBody>
      </p:sp>
      <p:pic>
        <p:nvPicPr>
          <p:cNvPr id="120836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275" y="1609726"/>
            <a:ext cx="3492500" cy="340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5744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Adjectives of the suicidal personality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3913" y="1609725"/>
            <a:ext cx="7239000" cy="4846638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en-US" altLang="en-US" sz="2400" dirty="0"/>
              <a:t>Carefree			Artistic 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en-US" altLang="en-US" sz="2400" dirty="0"/>
              <a:t>Musical			Caring	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en-US" altLang="en-US" sz="2400" dirty="0"/>
              <a:t>Intelligent  			Quiet/withdrawn 	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en-US" altLang="en-US" sz="2400" dirty="0"/>
              <a:t>Musical			Funny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en-US" altLang="en-US" sz="2400" dirty="0"/>
              <a:t>Successful			Happy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en-US" altLang="en-US" sz="2400" dirty="0"/>
              <a:t>Loved Life			Loving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en-US" altLang="en-US" sz="2400" dirty="0"/>
              <a:t>Lived fullest			Creative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en-US" altLang="en-US" sz="2400" dirty="0"/>
              <a:t>Giving				Sensitive</a:t>
            </a:r>
          </a:p>
          <a:p>
            <a:pPr marL="590550" indent="-590550" eaLnBrk="1" fontAlgn="auto" hangingPunct="1">
              <a:spcAft>
                <a:spcPts val="0"/>
              </a:spcAft>
              <a:buNone/>
              <a:defRPr/>
            </a:pPr>
            <a:r>
              <a:rPr lang="en-US" altLang="en-US" sz="2400" dirty="0"/>
              <a:t>Outdoor type			Gentle</a:t>
            </a:r>
          </a:p>
          <a:p>
            <a:pPr marL="590550" indent="-590550" eaLnBrk="1" fontAlgn="auto" hangingPunct="1">
              <a:spcAft>
                <a:spcPts val="0"/>
              </a:spcAft>
              <a:buNone/>
              <a:defRPr/>
            </a:pPr>
            <a:r>
              <a:rPr lang="en-US" altLang="en-US" sz="2400" dirty="0"/>
              <a:t>Hands on work/hobbies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1144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Suicidal Folks are…</a:t>
            </a:r>
            <a:endParaRPr lang="en-US" dirty="0"/>
          </a:p>
        </p:txBody>
      </p:sp>
      <p:sp>
        <p:nvSpPr>
          <p:cNvPr id="675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en-US" altLang="en-US" smtClean="0"/>
          </a:p>
          <a:p>
            <a:pPr lvl="1" eaLnBrk="1" hangingPunct="1"/>
            <a:r>
              <a:rPr lang="en-US" altLang="en-US" sz="3600"/>
              <a:t>Their personality traits are not what one would expect..</a:t>
            </a:r>
          </a:p>
          <a:p>
            <a:pPr lvl="2" eaLnBrk="1" hangingPunct="1">
              <a:buClr>
                <a:schemeClr val="accent1"/>
              </a:buClr>
              <a:buFont typeface="Wingdings" panose="05000000000000000000" pitchFamily="2" charset="2"/>
              <a:buNone/>
            </a:pPr>
            <a:endParaRPr lang="en-US" altLang="en-US" sz="2800">
              <a:latin typeface="Times New Roman" panose="02020603050405020304" pitchFamily="18" charset="0"/>
            </a:endParaRPr>
          </a:p>
          <a:p>
            <a:pPr lvl="1" eaLnBrk="1" hangingPunct="1"/>
            <a:endParaRPr lang="en-US" altLang="en-US" sz="3600"/>
          </a:p>
          <a:p>
            <a:pPr lvl="1" eaLnBrk="1" hangingPunct="1"/>
            <a:endParaRPr lang="en-US" altLang="en-US" smtClean="0"/>
          </a:p>
        </p:txBody>
      </p:sp>
      <p:pic>
        <p:nvPicPr>
          <p:cNvPr id="67588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4789" y="3678239"/>
            <a:ext cx="3043237" cy="171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9" name="Rectangle 4"/>
          <p:cNvSpPr>
            <a:spLocks noChangeArrowheads="1"/>
          </p:cNvSpPr>
          <p:nvPr/>
        </p:nvSpPr>
        <p:spPr bwMode="auto">
          <a:xfrm>
            <a:off x="1303337" y="5799139"/>
            <a:ext cx="8466138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36525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buClr>
                <a:srgbClr val="B83D68"/>
              </a:buClr>
            </a:pPr>
            <a:r>
              <a:rPr lang="en-US" altLang="en-US" sz="3000" b="1" i="1">
                <a:solidFill>
                  <a:prstClr val="black"/>
                </a:solidFill>
              </a:rPr>
              <a:t>Complicated to foresee who may be suicidal</a:t>
            </a:r>
            <a:endParaRPr lang="en-US" altLang="en-US" sz="30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62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Theories of understanding suicide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sz="3600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3600" dirty="0"/>
              <a:t>Dr. Edwin </a:t>
            </a:r>
            <a:r>
              <a:rPr lang="en-US" sz="3600" dirty="0" err="1"/>
              <a:t>Shneidman</a:t>
            </a:r>
            <a:r>
              <a:rPr lang="en-US" sz="3600" dirty="0"/>
              <a:t>-Founder of the American Academy of </a:t>
            </a:r>
            <a:r>
              <a:rPr lang="en-US" sz="3600" dirty="0" err="1"/>
              <a:t>Suicidology</a:t>
            </a:r>
            <a:endParaRPr lang="en-US" sz="3600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3600" dirty="0"/>
              <a:t>Dr. Thomas Joiner-Interpersonal-Psychological Theory of Suicide Behavior</a:t>
            </a:r>
          </a:p>
        </p:txBody>
      </p:sp>
    </p:spTree>
    <p:extLst>
      <p:ext uri="{BB962C8B-B14F-4D97-AF65-F5344CB8AC3E}">
        <p14:creationId xmlns:p14="http://schemas.microsoft.com/office/powerpoint/2010/main" val="349186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Dr. Schneidman’s model-Psychological Pain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9913" y="2011364"/>
            <a:ext cx="7239000" cy="484663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altLang="en-US" sz="3200" dirty="0"/>
              <a:t>Suicide is almost always driven by unbearable emotional pain – </a:t>
            </a:r>
            <a:r>
              <a:rPr lang="en-US" altLang="en-US" sz="3200" b="1" dirty="0" err="1"/>
              <a:t>Psychache</a:t>
            </a:r>
            <a:r>
              <a:rPr lang="en-US" altLang="en-US" sz="3200" b="1" dirty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endParaRPr lang="en-US" altLang="en-US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altLang="en-US" sz="3200" dirty="0"/>
              <a:t> Results from frustrated psychological needs.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altLang="en-US" sz="3200" dirty="0">
                <a:solidFill>
                  <a:schemeClr val="tx1">
                    <a:tint val="85000"/>
                  </a:schemeClr>
                </a:solidFill>
              </a:rPr>
              <a:t>Person obsesses over what is wrong with his/her life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altLang="en-US" dirty="0"/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endParaRPr lang="en-US" altLang="en-US" dirty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5759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730" name="Group 2"/>
          <p:cNvGrpSpPr>
            <a:grpSpLocks/>
          </p:cNvGrpSpPr>
          <p:nvPr/>
        </p:nvGrpSpPr>
        <p:grpSpPr bwMode="auto">
          <a:xfrm>
            <a:off x="1463675" y="1271588"/>
            <a:ext cx="7994650" cy="5194300"/>
            <a:chOff x="677041" y="1039018"/>
            <a:chExt cx="7993117" cy="5195887"/>
          </a:xfrm>
        </p:grpSpPr>
        <p:grpSp>
          <p:nvGrpSpPr>
            <p:cNvPr id="73732" name="Group 1"/>
            <p:cNvGrpSpPr>
              <a:grpSpLocks/>
            </p:cNvGrpSpPr>
            <p:nvPr/>
          </p:nvGrpSpPr>
          <p:grpSpPr bwMode="auto">
            <a:xfrm>
              <a:off x="677041" y="1039018"/>
              <a:ext cx="7993117" cy="5195887"/>
              <a:chOff x="0" y="1039813"/>
              <a:chExt cx="9144000" cy="5195887"/>
            </a:xfrm>
          </p:grpSpPr>
          <p:sp>
            <p:nvSpPr>
              <p:cNvPr id="73745" name="Oval 3"/>
              <p:cNvSpPr>
                <a:spLocks noChangeArrowheads="1"/>
              </p:cNvSpPr>
              <p:nvPr/>
            </p:nvSpPr>
            <p:spPr bwMode="auto">
              <a:xfrm>
                <a:off x="3236913" y="2643188"/>
                <a:ext cx="2835668" cy="2206625"/>
              </a:xfrm>
              <a:prstGeom prst="ellipse">
                <a:avLst/>
              </a:prstGeom>
              <a:solidFill>
                <a:schemeClr val="accent1">
                  <a:alpha val="50195"/>
                </a:schemeClr>
              </a:solidFill>
              <a:ln w="9525">
                <a:round/>
                <a:headEnd/>
                <a:tailEnd/>
              </a:ln>
              <a:effectLst/>
              <a:scene3d>
                <a:camera prst="legacyPerspectiveBottom"/>
                <a:lightRig rig="legacyFlat3" dir="t"/>
              </a:scene3d>
              <a:sp3d extrusionH="887400" prstMaterial="legacyMatte">
                <a:bevelT w="13500" h="13500" prst="angle"/>
                <a:bevelB w="13500" h="13500" prst="angle"/>
                <a:extrusionClr>
                  <a:schemeClr val="accent1"/>
                </a:extrusionClr>
                <a:contourClr>
                  <a:schemeClr val="accent1"/>
                </a:contour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rgbClr val="007A5C"/>
                      </a:outerShdw>
                    </a:effectLst>
                  </a14:hiddenEffects>
                </a:ext>
              </a:extLst>
            </p:spPr>
            <p:txBody>
              <a:bodyPr wrap="none" lIns="98806" tIns="49403" rIns="98806" bIns="49403" anchor="ctr">
                <a:flatTx/>
              </a:bodyPr>
              <a:lstStyle>
                <a:lvl1pPr>
                  <a:spcBef>
                    <a:spcPts val="600"/>
                  </a:spcBef>
                  <a:buClr>
                    <a:schemeClr val="tx2"/>
                  </a:buClr>
                  <a:buSzPct val="73000"/>
                  <a:buFont typeface="Wingdings 2" panose="05020102010507070707" pitchFamily="18" charset="2"/>
                  <a:buChar char=""/>
                  <a:defRPr sz="2600"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rgbClr val="F9B639"/>
                  </a:buClr>
                  <a:buSzPct val="80000"/>
                  <a:buFont typeface="Wingdings 2" panose="05020102010507070707" pitchFamily="18" charset="2"/>
                  <a:buChar char=""/>
                  <a:defRPr sz="2300">
                    <a:solidFill>
                      <a:srgbClr val="6C6C6C"/>
                    </a:solidFill>
                    <a:latin typeface="Trebuchet MS" panose="020B0603020202020204" pitchFamily="34" charset="0"/>
                  </a:defRPr>
                </a:lvl2pPr>
                <a:lvl3pPr marL="1143000" indent="-228600">
                  <a:spcBef>
                    <a:spcPts val="400"/>
                  </a:spcBef>
                  <a:buClr>
                    <a:srgbClr val="F9B639"/>
                  </a:buClr>
                  <a:buSzPct val="60000"/>
                  <a:buFont typeface="Wingdings" panose="05000000000000000000" pitchFamily="2" charset="2"/>
                  <a:buChar char=""/>
                  <a:defRPr sz="2000"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F9B639"/>
                  </a:buClr>
                  <a:buSzPct val="80000"/>
                  <a:buFont typeface="Wingdings 2" panose="05020102010507070707" pitchFamily="18" charset="2"/>
                  <a:buChar char=""/>
                  <a:defRPr sz="2000">
                    <a:solidFill>
                      <a:srgbClr val="6C6C6C"/>
                    </a:solidFill>
                    <a:latin typeface="Trebuchet MS" panose="020B0603020202020204" pitchFamily="34" charset="0"/>
                  </a:defRPr>
                </a:lvl4pPr>
                <a:lvl5pPr marL="2057400" indent="-228600">
                  <a:spcBef>
                    <a:spcPts val="400"/>
                  </a:spcBef>
                  <a:buClr>
                    <a:srgbClr val="F9B639"/>
                  </a:buClr>
                  <a:buSzPct val="70000"/>
                  <a:buFont typeface="Wingdings" panose="05000000000000000000" pitchFamily="2" charset="2"/>
                  <a:buChar char=""/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5pPr>
                <a:lvl6pPr marL="2514600" indent="-228600" defTabSz="45720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rgbClr val="F9B639"/>
                  </a:buClr>
                  <a:buSzPct val="70000"/>
                  <a:buFont typeface="Wingdings" panose="05000000000000000000" pitchFamily="2" charset="2"/>
                  <a:buChar char=""/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6pPr>
                <a:lvl7pPr marL="2971800" indent="-228600" defTabSz="45720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rgbClr val="F9B639"/>
                  </a:buClr>
                  <a:buSzPct val="70000"/>
                  <a:buFont typeface="Wingdings" panose="05000000000000000000" pitchFamily="2" charset="2"/>
                  <a:buChar char=""/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7pPr>
                <a:lvl8pPr marL="3429000" indent="-228600" defTabSz="45720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rgbClr val="F9B639"/>
                  </a:buClr>
                  <a:buSzPct val="70000"/>
                  <a:buFont typeface="Wingdings" panose="05000000000000000000" pitchFamily="2" charset="2"/>
                  <a:buChar char=""/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8pPr>
                <a:lvl9pPr marL="3886200" indent="-228600" defTabSz="45720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rgbClr val="F9B639"/>
                  </a:buClr>
                  <a:buSzPct val="70000"/>
                  <a:buFont typeface="Wingdings" panose="05000000000000000000" pitchFamily="2" charset="2"/>
                  <a:buChar char=""/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9pPr>
              </a:lstStyle>
              <a:p>
                <a:pPr defTabSz="457200" fontAlgn="base"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</a:pPr>
                <a:endParaRPr lang="en-US" altLang="en-US" sz="3200">
                  <a:solidFill>
                    <a:prstClr val="black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4692" name="Oval 4"/>
              <p:cNvSpPr>
                <a:spLocks noChangeArrowheads="1"/>
              </p:cNvSpPr>
              <p:nvPr/>
            </p:nvSpPr>
            <p:spPr bwMode="blackWhite">
              <a:xfrm>
                <a:off x="5398156" y="1675007"/>
                <a:ext cx="1841147" cy="660602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53725"/>
                      <a:invGamma/>
                    </a:schemeClr>
                  </a:gs>
                </a:gsLst>
                <a:lin ang="5400000" scaled="1"/>
              </a:gradFill>
              <a:ln w="12700">
                <a:round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accent1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flatTx/>
              </a:bodyPr>
              <a:lstStyle/>
              <a:p>
                <a:pPr algn="ctr" defTabSz="854075">
                  <a:lnSpc>
                    <a:spcPct val="85000"/>
                  </a:lnSpc>
                  <a:defRPr/>
                </a:pPr>
                <a:r>
                  <a:rPr lang="en-US" sz="1700" b="1">
                    <a:solidFill>
                      <a:prstClr val="black"/>
                    </a:solidFill>
                    <a:latin typeface="Arial" charset="0"/>
                  </a:rPr>
                  <a:t>Neurobiology</a:t>
                </a:r>
              </a:p>
            </p:txBody>
          </p:sp>
          <p:sp>
            <p:nvSpPr>
              <p:cNvPr id="114693" name="Oval 5"/>
              <p:cNvSpPr>
                <a:spLocks noChangeArrowheads="1"/>
              </p:cNvSpPr>
              <p:nvPr/>
            </p:nvSpPr>
            <p:spPr bwMode="blackWhite">
              <a:xfrm>
                <a:off x="254202" y="3521833"/>
                <a:ext cx="2089902" cy="895624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53725"/>
                      <a:invGamma/>
                    </a:schemeClr>
                  </a:gs>
                </a:gsLst>
                <a:lin ang="5400000" scaled="1"/>
              </a:gradFill>
              <a:ln w="12700">
                <a:round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accent1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flatTx/>
              </a:bodyPr>
              <a:lstStyle/>
              <a:p>
                <a:pPr algn="ctr" defTabSz="854075">
                  <a:lnSpc>
                    <a:spcPct val="85000"/>
                  </a:lnSpc>
                  <a:defRPr/>
                </a:pPr>
                <a:r>
                  <a:rPr lang="en-US" sz="1700" b="1">
                    <a:solidFill>
                      <a:prstClr val="black"/>
                    </a:solidFill>
                    <a:latin typeface="Arial" charset="0"/>
                  </a:rPr>
                  <a:t>Severe Medical</a:t>
                </a:r>
              </a:p>
              <a:p>
                <a:pPr algn="ctr" defTabSz="854075">
                  <a:lnSpc>
                    <a:spcPct val="85000"/>
                  </a:lnSpc>
                  <a:defRPr/>
                </a:pPr>
                <a:r>
                  <a:rPr lang="en-US" sz="1700" b="1">
                    <a:solidFill>
                      <a:prstClr val="black"/>
                    </a:solidFill>
                    <a:latin typeface="Arial" charset="0"/>
                  </a:rPr>
                  <a:t>Illness</a:t>
                </a:r>
              </a:p>
            </p:txBody>
          </p:sp>
          <p:sp>
            <p:nvSpPr>
              <p:cNvPr id="114694" name="Oval 6"/>
              <p:cNvSpPr>
                <a:spLocks noChangeArrowheads="1"/>
              </p:cNvSpPr>
              <p:nvPr/>
            </p:nvSpPr>
            <p:spPr bwMode="blackWhite">
              <a:xfrm>
                <a:off x="6603799" y="2310201"/>
                <a:ext cx="2157083" cy="576438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53725"/>
                      <a:invGamma/>
                    </a:schemeClr>
                  </a:gs>
                </a:gsLst>
                <a:lin ang="5400000" scaled="1"/>
              </a:gradFill>
              <a:ln w="12700">
                <a:round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accent1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flatTx/>
              </a:bodyPr>
              <a:lstStyle/>
              <a:p>
                <a:pPr algn="ctr" defTabSz="854075">
                  <a:lnSpc>
                    <a:spcPct val="85000"/>
                  </a:lnSpc>
                  <a:defRPr/>
                </a:pPr>
                <a:r>
                  <a:rPr lang="en-US" sz="1700" b="1">
                    <a:solidFill>
                      <a:prstClr val="black"/>
                    </a:solidFill>
                    <a:latin typeface="Arial" charset="0"/>
                  </a:rPr>
                  <a:t>Impulsiveness</a:t>
                </a:r>
              </a:p>
            </p:txBody>
          </p:sp>
          <p:sp>
            <p:nvSpPr>
              <p:cNvPr id="114695" name="Oval 7"/>
              <p:cNvSpPr>
                <a:spLocks noChangeArrowheads="1"/>
              </p:cNvSpPr>
              <p:nvPr/>
            </p:nvSpPr>
            <p:spPr bwMode="blackWhite">
              <a:xfrm>
                <a:off x="0" y="4560375"/>
                <a:ext cx="2919689" cy="717769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53725"/>
                      <a:invGamma/>
                    </a:schemeClr>
                  </a:gs>
                </a:gsLst>
                <a:lin ang="5400000" scaled="1"/>
              </a:gradFill>
              <a:ln w="12700">
                <a:round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accent1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flatTx/>
              </a:bodyPr>
              <a:lstStyle/>
              <a:p>
                <a:pPr algn="ctr" defTabSz="854075">
                  <a:lnSpc>
                    <a:spcPct val="85000"/>
                  </a:lnSpc>
                  <a:defRPr/>
                </a:pPr>
                <a:r>
                  <a:rPr lang="en-US" sz="1700" b="1">
                    <a:solidFill>
                      <a:prstClr val="black"/>
                    </a:solidFill>
                    <a:latin typeface="Arial" charset="0"/>
                  </a:rPr>
                  <a:t>Access To Weapons</a:t>
                </a:r>
              </a:p>
            </p:txBody>
          </p:sp>
          <p:sp>
            <p:nvSpPr>
              <p:cNvPr id="114696" name="Oval 8"/>
              <p:cNvSpPr>
                <a:spLocks noChangeArrowheads="1"/>
              </p:cNvSpPr>
              <p:nvPr/>
            </p:nvSpPr>
            <p:spPr bwMode="blackWhite">
              <a:xfrm>
                <a:off x="6859816" y="3059730"/>
                <a:ext cx="2029983" cy="520859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53725"/>
                      <a:invGamma/>
                    </a:schemeClr>
                  </a:gs>
                </a:gsLst>
                <a:lin ang="5400000" scaled="1"/>
              </a:gradFill>
              <a:ln w="12700">
                <a:round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accent1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flatTx/>
              </a:bodyPr>
              <a:lstStyle/>
              <a:p>
                <a:pPr algn="ctr" defTabSz="854075">
                  <a:lnSpc>
                    <a:spcPct val="85000"/>
                  </a:lnSpc>
                  <a:defRPr/>
                </a:pPr>
                <a:r>
                  <a:rPr lang="en-US" sz="1700" b="1">
                    <a:solidFill>
                      <a:prstClr val="black"/>
                    </a:solidFill>
                    <a:latin typeface="Arial" charset="0"/>
                  </a:rPr>
                  <a:t>Hopelessness</a:t>
                </a:r>
              </a:p>
            </p:txBody>
          </p:sp>
          <p:sp>
            <p:nvSpPr>
              <p:cNvPr id="114697" name="Oval 9"/>
              <p:cNvSpPr>
                <a:spLocks noChangeArrowheads="1"/>
              </p:cNvSpPr>
              <p:nvPr/>
            </p:nvSpPr>
            <p:spPr bwMode="blackWhite">
              <a:xfrm>
                <a:off x="1970064" y="5311493"/>
                <a:ext cx="1924670" cy="738413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53725"/>
                      <a:invGamma/>
                    </a:schemeClr>
                  </a:gs>
                </a:gsLst>
                <a:lin ang="5400000" scaled="1"/>
              </a:gradFill>
              <a:ln w="12700">
                <a:round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accent1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flatTx/>
              </a:bodyPr>
              <a:lstStyle/>
              <a:p>
                <a:pPr algn="ctr" defTabSz="854075">
                  <a:lnSpc>
                    <a:spcPct val="85000"/>
                  </a:lnSpc>
                  <a:defRPr/>
                </a:pPr>
                <a:r>
                  <a:rPr lang="en-US" sz="1700" b="1">
                    <a:solidFill>
                      <a:prstClr val="black"/>
                    </a:solidFill>
                    <a:latin typeface="Arial" charset="0"/>
                  </a:rPr>
                  <a:t>Life Stressors</a:t>
                </a:r>
              </a:p>
            </p:txBody>
          </p:sp>
          <p:sp>
            <p:nvSpPr>
              <p:cNvPr id="114698" name="Oval 10"/>
              <p:cNvSpPr>
                <a:spLocks noChangeArrowheads="1"/>
              </p:cNvSpPr>
              <p:nvPr/>
            </p:nvSpPr>
            <p:spPr bwMode="blackWhite">
              <a:xfrm>
                <a:off x="6921550" y="3752091"/>
                <a:ext cx="1714046" cy="705065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53725"/>
                      <a:invGamma/>
                    </a:schemeClr>
                  </a:gs>
                </a:gsLst>
                <a:lin ang="5400000" scaled="1"/>
              </a:gradFill>
              <a:ln w="12700">
                <a:round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accent1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flatTx/>
              </a:bodyPr>
              <a:lstStyle/>
              <a:p>
                <a:pPr algn="ctr" defTabSz="854075">
                  <a:lnSpc>
                    <a:spcPct val="85000"/>
                  </a:lnSpc>
                  <a:defRPr/>
                </a:pPr>
                <a:r>
                  <a:rPr lang="en-US" sz="1700" b="1" dirty="0">
                    <a:solidFill>
                      <a:prstClr val="black"/>
                    </a:solidFill>
                    <a:latin typeface="Arial" charset="0"/>
                  </a:rPr>
                  <a:t>Family History</a:t>
                </a:r>
              </a:p>
            </p:txBody>
          </p:sp>
          <p:sp>
            <p:nvSpPr>
              <p:cNvPr id="114699" name="Oval 11"/>
              <p:cNvSpPr>
                <a:spLocks noChangeArrowheads="1"/>
              </p:cNvSpPr>
              <p:nvPr/>
            </p:nvSpPr>
            <p:spPr bwMode="blackWhite">
              <a:xfrm>
                <a:off x="4063597" y="5425828"/>
                <a:ext cx="2384050" cy="809872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53725"/>
                      <a:invGamma/>
                    </a:schemeClr>
                  </a:gs>
                </a:gsLst>
                <a:lin ang="5400000" scaled="1"/>
              </a:gradFill>
              <a:ln w="12700">
                <a:round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accent1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flatTx/>
              </a:bodyPr>
              <a:lstStyle/>
              <a:p>
                <a:pPr algn="ctr" defTabSz="854075">
                  <a:lnSpc>
                    <a:spcPct val="85000"/>
                  </a:lnSpc>
                  <a:defRPr/>
                </a:pPr>
                <a:r>
                  <a:rPr lang="en-US" sz="1700" b="1">
                    <a:solidFill>
                      <a:prstClr val="black"/>
                    </a:solidFill>
                    <a:latin typeface="Arial" charset="0"/>
                  </a:rPr>
                  <a:t>Suicidal</a:t>
                </a:r>
              </a:p>
              <a:p>
                <a:pPr algn="ctr" defTabSz="854075">
                  <a:lnSpc>
                    <a:spcPct val="85000"/>
                  </a:lnSpc>
                  <a:defRPr/>
                </a:pPr>
                <a:r>
                  <a:rPr lang="en-US" sz="1700" b="1">
                    <a:solidFill>
                      <a:prstClr val="black"/>
                    </a:solidFill>
                    <a:latin typeface="Arial" charset="0"/>
                  </a:rPr>
                  <a:t>Behavior</a:t>
                </a:r>
              </a:p>
            </p:txBody>
          </p:sp>
          <p:sp>
            <p:nvSpPr>
              <p:cNvPr id="114700" name="Oval 12"/>
              <p:cNvSpPr>
                <a:spLocks noChangeArrowheads="1"/>
              </p:cNvSpPr>
              <p:nvPr/>
            </p:nvSpPr>
            <p:spPr bwMode="blackWhite">
              <a:xfrm>
                <a:off x="1080358" y="1732174"/>
                <a:ext cx="2474835" cy="692361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53725"/>
                      <a:invGamma/>
                    </a:schemeClr>
                  </a:gs>
                </a:gsLst>
                <a:lin ang="5400000" scaled="1"/>
              </a:gradFill>
              <a:ln w="12700">
                <a:round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accent1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flatTx/>
              </a:bodyPr>
              <a:lstStyle/>
              <a:p>
                <a:pPr algn="ctr" defTabSz="854075">
                  <a:lnSpc>
                    <a:spcPct val="85000"/>
                  </a:lnSpc>
                  <a:defRPr/>
                </a:pPr>
                <a:r>
                  <a:rPr lang="en-US" sz="1700" b="1">
                    <a:solidFill>
                      <a:prstClr val="black"/>
                    </a:solidFill>
                    <a:latin typeface="Arial" charset="0"/>
                  </a:rPr>
                  <a:t>Personality </a:t>
                </a:r>
                <a:br>
                  <a:rPr lang="en-US" sz="1700" b="1">
                    <a:solidFill>
                      <a:prstClr val="black"/>
                    </a:solidFill>
                    <a:latin typeface="Arial" charset="0"/>
                  </a:rPr>
                </a:br>
                <a:r>
                  <a:rPr lang="en-US" sz="1700" b="1">
                    <a:solidFill>
                      <a:prstClr val="black"/>
                    </a:solidFill>
                    <a:latin typeface="Arial" charset="0"/>
                  </a:rPr>
                  <a:t>Disorder/Traits</a:t>
                </a:r>
              </a:p>
            </p:txBody>
          </p:sp>
          <p:sp>
            <p:nvSpPr>
              <p:cNvPr id="114701" name="Oval 13"/>
              <p:cNvSpPr>
                <a:spLocks noChangeArrowheads="1"/>
              </p:cNvSpPr>
              <p:nvPr/>
            </p:nvSpPr>
            <p:spPr bwMode="blackWhite">
              <a:xfrm>
                <a:off x="3048606" y="1039813"/>
                <a:ext cx="2792588" cy="808284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53725"/>
                      <a:invGamma/>
                    </a:schemeClr>
                  </a:gs>
                </a:gsLst>
                <a:lin ang="5400000" scaled="1"/>
              </a:gradFill>
              <a:ln w="12700">
                <a:round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accent1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flatTx/>
              </a:bodyPr>
              <a:lstStyle/>
              <a:p>
                <a:pPr algn="ctr" defTabSz="854075">
                  <a:lnSpc>
                    <a:spcPct val="85000"/>
                  </a:lnSpc>
                  <a:defRPr/>
                </a:pPr>
                <a:r>
                  <a:rPr lang="en-US" sz="1700" b="1" dirty="0">
                    <a:solidFill>
                      <a:prstClr val="black"/>
                    </a:solidFill>
                    <a:latin typeface="Arial" charset="0"/>
                  </a:rPr>
                  <a:t>Psychiatric Illness</a:t>
                </a:r>
                <a:br>
                  <a:rPr lang="en-US" sz="1700" b="1" dirty="0">
                    <a:solidFill>
                      <a:prstClr val="black"/>
                    </a:solidFill>
                    <a:latin typeface="Arial" charset="0"/>
                  </a:rPr>
                </a:br>
                <a:r>
                  <a:rPr lang="en-US" sz="1700" b="1" dirty="0">
                    <a:solidFill>
                      <a:prstClr val="black"/>
                    </a:solidFill>
                    <a:latin typeface="Arial" charset="0"/>
                  </a:rPr>
                  <a:t>Co-morbidity</a:t>
                </a:r>
              </a:p>
            </p:txBody>
          </p:sp>
          <p:sp>
            <p:nvSpPr>
              <p:cNvPr id="114702" name="Oval 14"/>
              <p:cNvSpPr>
                <a:spLocks noChangeArrowheads="1"/>
              </p:cNvSpPr>
              <p:nvPr/>
            </p:nvSpPr>
            <p:spPr bwMode="blackWhite">
              <a:xfrm>
                <a:off x="5906560" y="4676299"/>
                <a:ext cx="3237440" cy="865451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53725"/>
                      <a:invGamma/>
                    </a:schemeClr>
                  </a:gs>
                </a:gsLst>
                <a:lin ang="5400000" scaled="1"/>
              </a:gradFill>
              <a:ln w="12700">
                <a:round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accent1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flatTx/>
              </a:bodyPr>
              <a:lstStyle/>
              <a:p>
                <a:pPr algn="ctr" defTabSz="854075">
                  <a:lnSpc>
                    <a:spcPct val="85000"/>
                  </a:lnSpc>
                  <a:defRPr/>
                </a:pPr>
                <a:r>
                  <a:rPr lang="en-US" sz="1700" b="1">
                    <a:solidFill>
                      <a:prstClr val="black"/>
                    </a:solidFill>
                    <a:latin typeface="Arial" charset="0"/>
                  </a:rPr>
                  <a:t>Psychodynamics/</a:t>
                </a:r>
              </a:p>
              <a:p>
                <a:pPr algn="ctr" defTabSz="854075">
                  <a:lnSpc>
                    <a:spcPct val="85000"/>
                  </a:lnSpc>
                  <a:defRPr/>
                </a:pPr>
                <a:r>
                  <a:rPr lang="en-US" sz="1700" b="1">
                    <a:solidFill>
                      <a:prstClr val="black"/>
                    </a:solidFill>
                    <a:latin typeface="Arial" charset="0"/>
                  </a:rPr>
                  <a:t>Psychological Vulnerability</a:t>
                </a:r>
              </a:p>
            </p:txBody>
          </p:sp>
          <p:sp>
            <p:nvSpPr>
              <p:cNvPr id="114703" name="Oval 15"/>
              <p:cNvSpPr>
                <a:spLocks noChangeArrowheads="1"/>
              </p:cNvSpPr>
              <p:nvPr/>
            </p:nvSpPr>
            <p:spPr bwMode="blackWhite">
              <a:xfrm>
                <a:off x="254202" y="2597626"/>
                <a:ext cx="2178872" cy="773349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53725"/>
                      <a:invGamma/>
                    </a:schemeClr>
                  </a:gs>
                </a:gsLst>
                <a:lin ang="5400000" scaled="1"/>
              </a:gradFill>
              <a:ln w="12700">
                <a:round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accent1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 anchorCtr="1">
                <a:flatTx/>
              </a:bodyPr>
              <a:lstStyle/>
              <a:p>
                <a:pPr algn="ctr" defTabSz="854075">
                  <a:lnSpc>
                    <a:spcPct val="85000"/>
                  </a:lnSpc>
                  <a:defRPr/>
                </a:pPr>
                <a:r>
                  <a:rPr lang="en-US" sz="1700" b="1">
                    <a:solidFill>
                      <a:prstClr val="black"/>
                    </a:solidFill>
                    <a:latin typeface="Arial" charset="0"/>
                  </a:rPr>
                  <a:t>Substance </a:t>
                </a:r>
                <a:br>
                  <a:rPr lang="en-US" sz="1700" b="1">
                    <a:solidFill>
                      <a:prstClr val="black"/>
                    </a:solidFill>
                    <a:latin typeface="Arial" charset="0"/>
                  </a:rPr>
                </a:br>
                <a:r>
                  <a:rPr lang="en-US" sz="1700" b="1">
                    <a:solidFill>
                      <a:prstClr val="black"/>
                    </a:solidFill>
                    <a:latin typeface="Arial" charset="0"/>
                  </a:rPr>
                  <a:t>Use/Abuse</a:t>
                </a:r>
              </a:p>
            </p:txBody>
          </p:sp>
          <p:sp>
            <p:nvSpPr>
              <p:cNvPr id="73758" name="Text Box 17"/>
              <p:cNvSpPr txBox="1">
                <a:spLocks noChangeArrowheads="1"/>
              </p:cNvSpPr>
              <p:nvPr/>
            </p:nvSpPr>
            <p:spPr bwMode="auto">
              <a:xfrm>
                <a:off x="3746500" y="3521075"/>
                <a:ext cx="1921470" cy="5229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78956" tIns="39478" rIns="78956" bIns="39478">
                <a:spAutoFit/>
              </a:bodyPr>
              <a:lstStyle>
                <a:lvl1pPr defTabSz="730250">
                  <a:spcBef>
                    <a:spcPts val="600"/>
                  </a:spcBef>
                  <a:buClr>
                    <a:schemeClr val="tx2"/>
                  </a:buClr>
                  <a:buSzPct val="73000"/>
                  <a:buFont typeface="Wingdings 2" panose="05020102010507070707" pitchFamily="18" charset="2"/>
                  <a:buChar char=""/>
                  <a:defRPr sz="2600"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1pPr>
                <a:lvl2pPr marL="742950" indent="-285750" defTabSz="730250">
                  <a:spcBef>
                    <a:spcPts val="500"/>
                  </a:spcBef>
                  <a:buClr>
                    <a:srgbClr val="F9B639"/>
                  </a:buClr>
                  <a:buSzPct val="80000"/>
                  <a:buFont typeface="Wingdings 2" panose="05020102010507070707" pitchFamily="18" charset="2"/>
                  <a:buChar char=""/>
                  <a:defRPr sz="2300">
                    <a:solidFill>
                      <a:srgbClr val="6C6C6C"/>
                    </a:solidFill>
                    <a:latin typeface="Trebuchet MS" panose="020B0603020202020204" pitchFamily="34" charset="0"/>
                  </a:defRPr>
                </a:lvl2pPr>
                <a:lvl3pPr marL="1143000" indent="-228600" defTabSz="730250">
                  <a:spcBef>
                    <a:spcPts val="400"/>
                  </a:spcBef>
                  <a:buClr>
                    <a:srgbClr val="F9B639"/>
                  </a:buClr>
                  <a:buSzPct val="60000"/>
                  <a:buFont typeface="Wingdings" panose="05000000000000000000" pitchFamily="2" charset="2"/>
                  <a:buChar char=""/>
                  <a:defRPr sz="2000"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3pPr>
                <a:lvl4pPr marL="1600200" indent="-228600" defTabSz="730250">
                  <a:spcBef>
                    <a:spcPct val="20000"/>
                  </a:spcBef>
                  <a:buClr>
                    <a:srgbClr val="F9B639"/>
                  </a:buClr>
                  <a:buSzPct val="80000"/>
                  <a:buFont typeface="Wingdings 2" panose="05020102010507070707" pitchFamily="18" charset="2"/>
                  <a:buChar char=""/>
                  <a:defRPr sz="2000">
                    <a:solidFill>
                      <a:srgbClr val="6C6C6C"/>
                    </a:solidFill>
                    <a:latin typeface="Trebuchet MS" panose="020B0603020202020204" pitchFamily="34" charset="0"/>
                  </a:defRPr>
                </a:lvl4pPr>
                <a:lvl5pPr marL="2057400" indent="-228600" defTabSz="730250">
                  <a:spcBef>
                    <a:spcPts val="400"/>
                  </a:spcBef>
                  <a:buClr>
                    <a:srgbClr val="F9B639"/>
                  </a:buClr>
                  <a:buSzPct val="70000"/>
                  <a:buFont typeface="Wingdings" panose="05000000000000000000" pitchFamily="2" charset="2"/>
                  <a:buChar char=""/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5pPr>
                <a:lvl6pPr marL="2514600" indent="-228600" defTabSz="73025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rgbClr val="F9B639"/>
                  </a:buClr>
                  <a:buSzPct val="70000"/>
                  <a:buFont typeface="Wingdings" panose="05000000000000000000" pitchFamily="2" charset="2"/>
                  <a:buChar char=""/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6pPr>
                <a:lvl7pPr marL="2971800" indent="-228600" defTabSz="73025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rgbClr val="F9B639"/>
                  </a:buClr>
                  <a:buSzPct val="70000"/>
                  <a:buFont typeface="Wingdings" panose="05000000000000000000" pitchFamily="2" charset="2"/>
                  <a:buChar char=""/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7pPr>
                <a:lvl8pPr marL="3429000" indent="-228600" defTabSz="73025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rgbClr val="F9B639"/>
                  </a:buClr>
                  <a:buSzPct val="70000"/>
                  <a:buFont typeface="Wingdings" panose="05000000000000000000" pitchFamily="2" charset="2"/>
                  <a:buChar char=""/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8pPr>
                <a:lvl9pPr marL="3886200" indent="-228600" defTabSz="73025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rgbClr val="F9B639"/>
                  </a:buClr>
                  <a:buSzPct val="70000"/>
                  <a:buFont typeface="Wingdings" panose="05000000000000000000" pitchFamily="2" charset="2"/>
                  <a:buChar char=""/>
                  <a:defRPr>
                    <a:solidFill>
                      <a:schemeClr val="tx1"/>
                    </a:solidFill>
                    <a:latin typeface="Trebuchet MS" panose="020B0603020202020204" pitchFamily="34" charset="0"/>
                  </a:defRPr>
                </a:lvl9pPr>
              </a:lstStyle>
              <a:p>
                <a:pPr fontAlgn="base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r>
                  <a:rPr lang="en-US" altLang="en-US" sz="3200" b="1">
                    <a:solidFill>
                      <a:prstClr val="black"/>
                    </a:solidFill>
                    <a:latin typeface="Times New Roman" panose="02020603050405020304" pitchFamily="18" charset="0"/>
                  </a:rPr>
                  <a:t>Suicide</a:t>
                </a:r>
              </a:p>
            </p:txBody>
          </p:sp>
        </p:grpSp>
        <p:sp>
          <p:nvSpPr>
            <p:cNvPr id="73733" name="Line 18"/>
            <p:cNvSpPr>
              <a:spLocks noChangeShapeType="1"/>
            </p:cNvSpPr>
            <p:nvPr/>
          </p:nvSpPr>
          <p:spPr bwMode="auto">
            <a:xfrm>
              <a:off x="4508500" y="1847850"/>
              <a:ext cx="0" cy="808038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8806" tIns="49403" rIns="98806" bIns="49403"/>
            <a:lstStyle/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3734" name="Line 19"/>
            <p:cNvSpPr>
              <a:spLocks noChangeShapeType="1"/>
            </p:cNvSpPr>
            <p:nvPr/>
          </p:nvSpPr>
          <p:spPr bwMode="auto">
            <a:xfrm flipH="1">
              <a:off x="5778500" y="2771775"/>
              <a:ext cx="952500" cy="63500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8806" tIns="49403" rIns="98806" bIns="49403"/>
            <a:lstStyle/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3735" name="Line 20"/>
            <p:cNvSpPr>
              <a:spLocks noChangeShapeType="1"/>
            </p:cNvSpPr>
            <p:nvPr/>
          </p:nvSpPr>
          <p:spPr bwMode="auto">
            <a:xfrm flipH="1">
              <a:off x="5842000" y="3463925"/>
              <a:ext cx="1143000" cy="346075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8806" tIns="49403" rIns="98806" bIns="49403"/>
            <a:lstStyle/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3736" name="Line 21"/>
            <p:cNvSpPr>
              <a:spLocks noChangeShapeType="1"/>
            </p:cNvSpPr>
            <p:nvPr/>
          </p:nvSpPr>
          <p:spPr bwMode="auto">
            <a:xfrm flipH="1" flipV="1">
              <a:off x="5770198" y="3992153"/>
              <a:ext cx="894767" cy="57943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8806" tIns="49403" rIns="98806" bIns="49403"/>
            <a:lstStyle/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3737" name="Line 22"/>
            <p:cNvSpPr>
              <a:spLocks noChangeShapeType="1"/>
            </p:cNvSpPr>
            <p:nvPr/>
          </p:nvSpPr>
          <p:spPr bwMode="auto">
            <a:xfrm flipH="1" flipV="1">
              <a:off x="5524500" y="4503738"/>
              <a:ext cx="508000" cy="346075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8806" tIns="49403" rIns="98806" bIns="49403"/>
            <a:lstStyle/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3738" name="Line 23"/>
            <p:cNvSpPr>
              <a:spLocks noChangeShapeType="1"/>
            </p:cNvSpPr>
            <p:nvPr/>
          </p:nvSpPr>
          <p:spPr bwMode="auto">
            <a:xfrm flipV="1">
              <a:off x="3429000" y="4733925"/>
              <a:ext cx="508000" cy="461963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8806" tIns="49403" rIns="98806" bIns="49403"/>
            <a:lstStyle/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3739" name="Line 24"/>
            <p:cNvSpPr>
              <a:spLocks noChangeShapeType="1"/>
            </p:cNvSpPr>
            <p:nvPr/>
          </p:nvSpPr>
          <p:spPr bwMode="auto">
            <a:xfrm flipV="1">
              <a:off x="2730500" y="4271963"/>
              <a:ext cx="698500" cy="288925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8806" tIns="49403" rIns="98806" bIns="49403"/>
            <a:lstStyle/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3740" name="Line 25"/>
            <p:cNvSpPr>
              <a:spLocks noChangeShapeType="1"/>
            </p:cNvSpPr>
            <p:nvPr/>
          </p:nvSpPr>
          <p:spPr bwMode="auto">
            <a:xfrm>
              <a:off x="2760863" y="3868738"/>
              <a:ext cx="47605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8806" tIns="49403" rIns="98806" bIns="49403"/>
            <a:lstStyle/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3741" name="Line 26"/>
            <p:cNvSpPr>
              <a:spLocks noChangeShapeType="1"/>
            </p:cNvSpPr>
            <p:nvPr/>
          </p:nvSpPr>
          <p:spPr bwMode="auto">
            <a:xfrm>
              <a:off x="2540000" y="3059113"/>
              <a:ext cx="762000" cy="231775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8806" tIns="49403" rIns="98806" bIns="49403"/>
            <a:lstStyle/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3742" name="Line 27"/>
            <p:cNvSpPr>
              <a:spLocks noChangeShapeType="1"/>
            </p:cNvSpPr>
            <p:nvPr/>
          </p:nvSpPr>
          <p:spPr bwMode="auto">
            <a:xfrm rot="-1032087">
              <a:off x="3302000" y="2251075"/>
              <a:ext cx="444500" cy="57785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8806" tIns="49403" rIns="98806" bIns="49403"/>
            <a:lstStyle/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3743" name="Line 28"/>
            <p:cNvSpPr>
              <a:spLocks noChangeShapeType="1"/>
            </p:cNvSpPr>
            <p:nvPr/>
          </p:nvSpPr>
          <p:spPr bwMode="auto">
            <a:xfrm>
              <a:off x="4826000" y="4849813"/>
              <a:ext cx="128588" cy="576262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8806" tIns="49403" rIns="98806" bIns="49403"/>
            <a:lstStyle/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3744" name="Line 29"/>
            <p:cNvSpPr>
              <a:spLocks noChangeShapeType="1"/>
            </p:cNvSpPr>
            <p:nvPr/>
          </p:nvSpPr>
          <p:spPr bwMode="auto">
            <a:xfrm flipH="1">
              <a:off x="5397500" y="2309813"/>
              <a:ext cx="444500" cy="63500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8806" tIns="49403" rIns="98806" bIns="49403"/>
            <a:lstStyle/>
            <a:p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33" name="Title 1"/>
          <p:cNvSpPr txBox="1">
            <a:spLocks/>
          </p:cNvSpPr>
          <p:nvPr/>
        </p:nvSpPr>
        <p:spPr>
          <a:xfrm>
            <a:off x="1464442" y="401892"/>
            <a:ext cx="8891751" cy="11430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200" dirty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gradFill>
                  <a:gsLst>
                    <a:gs pos="0">
                      <a:srgbClr val="F9B639">
                        <a:tint val="13000"/>
                      </a:srgbClr>
                    </a:gs>
                    <a:gs pos="10000">
                      <a:srgbClr val="F9B639">
                        <a:tint val="20000"/>
                      </a:srgbClr>
                    </a:gs>
                    <a:gs pos="49000">
                      <a:srgbClr val="F9B639">
                        <a:tint val="70000"/>
                      </a:srgbClr>
                    </a:gs>
                    <a:gs pos="50000">
                      <a:srgbClr val="F9B639">
                        <a:tint val="97000"/>
                      </a:srgbClr>
                    </a:gs>
                    <a:gs pos="100000">
                      <a:srgbClr val="F9B639">
                        <a:tint val="20000"/>
                      </a:srgbClr>
                    </a:gs>
                  </a:gsLst>
                  <a:lin ang="5400000" scaled="1"/>
                </a:gradFill>
              </a:rPr>
              <a:t>Suicidal Behavior &amp; Psychological Pain</a:t>
            </a:r>
          </a:p>
        </p:txBody>
      </p:sp>
    </p:spTree>
    <p:extLst>
      <p:ext uri="{BB962C8B-B14F-4D97-AF65-F5344CB8AC3E}">
        <p14:creationId xmlns:p14="http://schemas.microsoft.com/office/powerpoint/2010/main" val="63445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Suicidal Behavior and Psychological Pain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5275" y="2011364"/>
            <a:ext cx="8070850" cy="4846637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3500" dirty="0"/>
              <a:t>Individuals contemplating or attempting suicide do not want to die.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3500" dirty="0">
                <a:solidFill>
                  <a:schemeClr val="tx1">
                    <a:tint val="85000"/>
                  </a:schemeClr>
                </a:solidFill>
              </a:rPr>
              <a:t>They want to end their emotional pain.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sz="3500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3500" dirty="0"/>
              <a:t>Suicide is behavior driven by emotional pain in the mind.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sz="3500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3500" dirty="0"/>
              <a:t>Substance abuse is often an interruption for </a:t>
            </a:r>
            <a:r>
              <a:rPr lang="en-US" sz="3500" dirty="0" err="1"/>
              <a:t>psychache</a:t>
            </a:r>
            <a:r>
              <a:rPr lang="en-US" sz="3500" dirty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98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1229</Words>
  <Application>Microsoft Office PowerPoint</Application>
  <PresentationFormat>Widescreen</PresentationFormat>
  <Paragraphs>211</Paragraphs>
  <Slides>31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Arial</vt:lpstr>
      <vt:lpstr>Calibri</vt:lpstr>
      <vt:lpstr>Lucida Sans</vt:lpstr>
      <vt:lpstr>Times New Roman</vt:lpstr>
      <vt:lpstr>Trebuchet MS</vt:lpstr>
      <vt:lpstr>Wingdings</vt:lpstr>
      <vt:lpstr>Wingdings 2</vt:lpstr>
      <vt:lpstr>Opulent</vt:lpstr>
      <vt:lpstr>The Suicidal Mind</vt:lpstr>
      <vt:lpstr>Suicide is the result of increased pain and lack of healthy coping Skills </vt:lpstr>
      <vt:lpstr>adjectives</vt:lpstr>
      <vt:lpstr>Adjectives of the suicidal personality</vt:lpstr>
      <vt:lpstr>Suicidal Folks are…</vt:lpstr>
      <vt:lpstr>Theories of understanding suicide</vt:lpstr>
      <vt:lpstr>Dr. Schneidman’s model-Psychological Pain</vt:lpstr>
      <vt:lpstr>PowerPoint Presentation</vt:lpstr>
      <vt:lpstr>Suicidal Behavior and Psychological Pain</vt:lpstr>
      <vt:lpstr>TEN Common Elements (present in 95 out of 100 completed suicides)</vt:lpstr>
      <vt:lpstr>COMMON Elements</vt:lpstr>
      <vt:lpstr>COMMON Elements</vt:lpstr>
      <vt:lpstr>COMMON Elements</vt:lpstr>
      <vt:lpstr>COMMON Elements</vt:lpstr>
      <vt:lpstr>COMMON Elements</vt:lpstr>
      <vt:lpstr>COMMON Elements</vt:lpstr>
      <vt:lpstr>COMMON Elements</vt:lpstr>
      <vt:lpstr>COMMON Elements</vt:lpstr>
      <vt:lpstr>COMMON Elements</vt:lpstr>
      <vt:lpstr>Stages of the suicidal mind-  the process</vt:lpstr>
      <vt:lpstr>Inner turmoil</vt:lpstr>
      <vt:lpstr>Tunnel Vision</vt:lpstr>
      <vt:lpstr>Final Decision</vt:lpstr>
      <vt:lpstr>Dr. Thomas joiner interpersonal-psychological Theory</vt:lpstr>
      <vt:lpstr>PERCIEVED BURDENSOMENESS</vt:lpstr>
      <vt:lpstr>Failed belongingness</vt:lpstr>
      <vt:lpstr>Implications for prevention</vt:lpstr>
      <vt:lpstr>PowerPoint Presentation</vt:lpstr>
      <vt:lpstr>Story of Hope and Recovery Terry Wise</vt:lpstr>
      <vt:lpstr>Coping skills</vt:lpstr>
      <vt:lpstr>S. T. O. P.</vt:lpstr>
    </vt:vector>
  </TitlesOfParts>
  <Company>Macomb Intermediate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Suicidal Mind</dc:title>
  <dc:creator>Buyle, Nancy</dc:creator>
  <cp:lastModifiedBy>Buyle, Nancy</cp:lastModifiedBy>
  <cp:revision>1</cp:revision>
  <dcterms:created xsi:type="dcterms:W3CDTF">2016-01-18T20:19:28Z</dcterms:created>
  <dcterms:modified xsi:type="dcterms:W3CDTF">2016-01-18T20:19:59Z</dcterms:modified>
</cp:coreProperties>
</file>