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9" r:id="rId4"/>
    <p:sldId id="283" r:id="rId5"/>
    <p:sldId id="258" r:id="rId6"/>
    <p:sldId id="274" r:id="rId7"/>
    <p:sldId id="262" r:id="rId8"/>
    <p:sldId id="263" r:id="rId9"/>
    <p:sldId id="276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81" r:id="rId18"/>
    <p:sldId id="284" r:id="rId19"/>
    <p:sldId id="277" r:id="rId20"/>
    <p:sldId id="272" r:id="rId21"/>
    <p:sldId id="279" r:id="rId22"/>
    <p:sldId id="278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2398" autoAdjust="0"/>
  </p:normalViewPr>
  <p:slideViewPr>
    <p:cSldViewPr>
      <p:cViewPr varScale="1">
        <p:scale>
          <a:sx n="79" d="100"/>
          <a:sy n="79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81C0-121B-4875-A492-138C77B9E958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E223D-462E-4722-AD43-5E962F03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school day is </a:t>
            </a:r>
            <a:r>
              <a:rPr lang="en-US" b="1" baseline="0" dirty="0" smtClean="0"/>
              <a:t>7 hours</a:t>
            </a:r>
            <a:r>
              <a:rPr lang="en-US" baseline="0" dirty="0" smtClean="0"/>
              <a:t>, a</a:t>
            </a:r>
            <a:r>
              <a:rPr lang="en-US" dirty="0" smtClean="0"/>
              <a:t>s specified in Section 101 of the State School Aid Act (MCL 388.1701), during the 2015-16 school year, all districts must provide at least </a:t>
            </a:r>
            <a:r>
              <a:rPr lang="en-US" b="1" dirty="0" smtClean="0"/>
              <a:t>175 days </a:t>
            </a:r>
            <a:r>
              <a:rPr lang="en-US" dirty="0" smtClean="0"/>
              <a:t>of instruction,</a:t>
            </a:r>
            <a:r>
              <a:rPr lang="en-US" baseline="0" dirty="0" smtClean="0"/>
              <a:t> equals </a:t>
            </a:r>
            <a:r>
              <a:rPr lang="en-US" b="1" baseline="0" dirty="0" smtClean="0"/>
              <a:t>1225 hours</a:t>
            </a:r>
            <a:r>
              <a:rPr lang="en-US" b="0" baseline="0" dirty="0" smtClean="0"/>
              <a:t> spent in school. Well, there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dirty="0" smtClean="0"/>
              <a:t>	</a:t>
            </a:r>
            <a:r>
              <a:rPr lang="en-US" altLang="en-US" b="1" dirty="0" smtClean="0"/>
              <a:t> Pets offer a soothing presence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b="1" dirty="0" smtClean="0"/>
              <a:t>	 Pets offer unconditional love and acceptance	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b="1" dirty="0" smtClean="0"/>
              <a:t>	 Pets alter our behavior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b="1" dirty="0" smtClean="0"/>
              <a:t>	 Pets distract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b="1" dirty="0" smtClean="0"/>
              <a:t> 	 Pets make us responsible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600" dirty="0" smtClean="0"/>
              <a:t>Characteristics believed to reduce the likelihood that someone will harm or kill him/herself by counterbalancing risk factors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681C28A-FE2B-4DB1-9067-BD75893B774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5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600" b="1" i="1" dirty="0" smtClean="0">
                <a:solidFill>
                  <a:srgbClr val="2D2D2D"/>
                </a:solidFill>
                <a:latin typeface="Arial" charset="0"/>
              </a:rPr>
              <a:t>HOW TO RESPOND TO A STUDENT AT RISK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1. Ask if they are ok or if they are having thoughts of suicide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2. Express your concern about what you are observing in their behavior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3. Listen attentively and non-judgmentally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4. Reflect on what they share and let them know they have been heard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5. Tell them they are not alone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6. Let them know there are treatments available that can help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7. Guide them to professional help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Who are the professionals in your building you can refer a student at risk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other ways of responding can you think of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8571CB62-A839-421A-A796-3E4716B53E47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4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Now I would like to show you a teen suicide prevention video by Mayo Clinic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is a video aimed for parents about asking your child about suicide.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 think this is a good video to empress on all of us that we can make a difference by being open to talking to and asking youth about their thoughts around suicide.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must be direct when speaking with our students. Remember talking about doesn’t cause a student to become suicidal.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https://www.youtube.com/watch?v=3BByqa7bhto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6D54898-F8D3-46CA-873A-34BC827EDF9D}" type="slidenum">
              <a:rPr lang="en-US" altLang="en-US">
                <a:latin typeface="Times New Roman" pitchFamily="18" charset="0"/>
              </a:rPr>
              <a:pPr/>
              <a:t>21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1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So remember what ASK stands for Ask the s question….are you thinking about suicide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Seek better coping skills for the student and finally Know how to develop a safety plan.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Now we are going the </a:t>
            </a:r>
            <a:r>
              <a:rPr lang="en-US" altLang="en-US" sz="1600" b="1" smtClean="0"/>
              <a:t>ASK the question Activity</a:t>
            </a:r>
            <a:r>
              <a:rPr lang="en-US" altLang="en-US" sz="1600" smtClean="0"/>
              <a:t>—at your table with a partner—ask </a:t>
            </a:r>
            <a:r>
              <a:rPr lang="en-US" altLang="en-US" sz="1600" b="1" smtClean="0"/>
              <a:t>Are you thinking about suicide or are you thinking about killing yourself</a:t>
            </a:r>
            <a:r>
              <a:rPr lang="en-US" altLang="en-US" sz="160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Ask just that way and make sure for the purpose of this activity when you are asked this question, you answer NO. 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The purpose of this activity is to get you comfortable asking the S question.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Afterwards…So how did you do? Any feedback or comment about this activity? 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600" smtClean="0"/>
              <a:t>Go to group activity  if we need filler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11532F5-3D6B-4445-B6F4-46C0278AFBFE}" type="slidenum">
              <a:rPr lang="en-US" altLang="en-US">
                <a:latin typeface="Calibri" pitchFamily="34" charset="0"/>
              </a:rPr>
              <a:pPr/>
              <a:t>22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1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b="1" dirty="0" smtClean="0"/>
              <a:t>American Foundation for Suicide Prevention</a:t>
            </a:r>
          </a:p>
          <a:p>
            <a:pPr algn="l"/>
            <a:r>
              <a:rPr lang="en-US" sz="1200" dirty="0" smtClean="0"/>
              <a:t>School Personnel Training Laws Overview (Updated 6/30/2014 )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need to continue training on</a:t>
            </a:r>
            <a:r>
              <a:rPr lang="en-US" baseline="0" dirty="0" smtClean="0"/>
              <a:t> teen suicide is important. </a:t>
            </a:r>
          </a:p>
          <a:p>
            <a:r>
              <a:rPr lang="en-US" baseline="0" dirty="0" smtClean="0"/>
              <a:t>Share other </a:t>
            </a:r>
            <a:r>
              <a:rPr lang="en-US" baseline="0" dirty="0" err="1" smtClean="0"/>
              <a:t>infor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Research does show that suicidal youth tend to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give evidence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 about their distress both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verbally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 and through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changing behaviors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Being able to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recognize these clues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 and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knowing the factors and signs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 associated with adolescent suicide may help school staff prevent a student at risk for suicide from attempting and/or dying by suicide.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Many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students will present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 some of the factors and signs, however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</a:rPr>
              <a:t>not all will feel, act, or have ideas</a:t>
            </a:r>
            <a:r>
              <a:rPr lang="en-US" sz="1200" dirty="0" smtClean="0">
                <a:solidFill>
                  <a:prstClr val="black"/>
                </a:solidFill>
                <a:latin typeface="Comic Sans MS"/>
              </a:rPr>
              <a:t> about suicide.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8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1200" b="1" dirty="0" smtClean="0">
                <a:solidFill>
                  <a:srgbClr val="000000"/>
                </a:solidFill>
              </a:rPr>
              <a:t>It is important that we are knowledgeable  of risk factors, protective factors and warning sign because they plays a key role in youth suicide prevention.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9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final risk factor I want to mention to you FIREARMS.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 smtClean="0"/>
              <a:t>Firearms in the home make it 50% more likely that a youth will attempt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sign can be seen in the school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223D-462E-4722-AD43-5E962F031A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6BC064-43DB-47F8-81D1-0019B3B0667F}" type="datetimeFigureOut">
              <a:rPr lang="en-US" smtClean="0"/>
              <a:t>01/18/2016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6D8BD-E4DA-4E17-BDF9-20BBB922DC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Byqa7bht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858000" cy="39624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SUICIDE </a:t>
            </a:r>
            <a:b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RISK FACTORS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WARNING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SIGNS</a:t>
            </a:r>
            <a:b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AND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PROTECTIVE FACTORS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43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486400" y="5181600"/>
            <a:ext cx="3557587" cy="132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 3" charset="2"/>
              <a:buNone/>
              <a:defRPr/>
            </a:pPr>
            <a:r>
              <a:rPr lang="en-US" sz="7200" b="1" i="1" smtClean="0">
                <a:solidFill>
                  <a:srgbClr val="000000"/>
                </a:solidFill>
                <a:latin typeface="Century Gothic"/>
              </a:rPr>
              <a:t>Catherine Livingston, MA, LPC</a:t>
            </a:r>
          </a:p>
          <a:p>
            <a:pPr>
              <a:spcAft>
                <a:spcPts val="0"/>
              </a:spcAft>
              <a:buFont typeface="Wingdings 3" charset="2"/>
              <a:buNone/>
              <a:defRPr/>
            </a:pPr>
            <a:r>
              <a:rPr lang="en-US" sz="7200" b="1" i="1" smtClean="0">
                <a:solidFill>
                  <a:srgbClr val="000000"/>
                </a:solidFill>
                <a:latin typeface="Century Gothic"/>
              </a:rPr>
              <a:t>Utica Community Schools</a:t>
            </a:r>
          </a:p>
          <a:p>
            <a:pPr>
              <a:spcAft>
                <a:spcPts val="0"/>
              </a:spcAft>
              <a:buFont typeface="Wingdings 3" charset="2"/>
              <a:buNone/>
              <a:defRPr/>
            </a:pPr>
            <a:r>
              <a:rPr lang="en-US" sz="7200" b="1" i="1" smtClean="0">
                <a:solidFill>
                  <a:srgbClr val="000000"/>
                </a:solidFill>
                <a:latin typeface="Century Gothic"/>
              </a:rPr>
              <a:t>Henry Ford II High School</a:t>
            </a:r>
          </a:p>
          <a:p>
            <a:pPr>
              <a:spcAft>
                <a:spcPts val="0"/>
              </a:spcAft>
              <a:buFont typeface="Wingdings 3" charset="2"/>
              <a:buNone/>
              <a:defRPr/>
            </a:pPr>
            <a:r>
              <a:rPr lang="en-US" sz="7200" b="1" i="1" smtClean="0">
                <a:solidFill>
                  <a:srgbClr val="000000"/>
                </a:solidFill>
                <a:latin typeface="Century Gothic"/>
              </a:rPr>
              <a:t>School Counselor</a:t>
            </a:r>
          </a:p>
          <a:p>
            <a:pPr>
              <a:spcAft>
                <a:spcPts val="0"/>
              </a:spcAft>
              <a:buFont typeface="Wingdings 3" charset="2"/>
              <a:buNone/>
              <a:defRPr/>
            </a:pPr>
            <a:endParaRPr lang="en-US" sz="1350" smtClean="0"/>
          </a:p>
          <a:p>
            <a:pPr>
              <a:spcAft>
                <a:spcPts val="0"/>
              </a:spcAft>
              <a:buFont typeface="Wingdings 3" charset="2"/>
              <a:buNone/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110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8861" y="457200"/>
            <a:ext cx="9144000" cy="64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800" b="1" dirty="0" smtClean="0"/>
              <a:t>RISK FACTORS THAT CAN BE DETECTED IN SCHOOL</a:t>
            </a:r>
            <a:endParaRPr lang="en-US" sz="3800" b="1" dirty="0"/>
          </a:p>
        </p:txBody>
      </p:sp>
      <p:sp>
        <p:nvSpPr>
          <p:cNvPr id="6" name="Rectangle 5"/>
          <p:cNvSpPr/>
          <p:nvPr/>
        </p:nvSpPr>
        <p:spPr>
          <a:xfrm>
            <a:off x="1143000" y="2057400"/>
            <a:ext cx="7191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Legal </a:t>
            </a:r>
            <a:r>
              <a:rPr lang="en-US" sz="2800" b="1" dirty="0">
                <a:solidFill>
                  <a:prstClr val="black"/>
                </a:solidFill>
              </a:rPr>
              <a:t>or </a:t>
            </a:r>
            <a:r>
              <a:rPr lang="en-US" sz="2800" b="1" dirty="0" smtClean="0">
                <a:solidFill>
                  <a:prstClr val="black"/>
                </a:solidFill>
              </a:rPr>
              <a:t>Disciplinary </a:t>
            </a:r>
            <a:r>
              <a:rPr lang="en-US" sz="2800" b="1" dirty="0">
                <a:solidFill>
                  <a:prstClr val="black"/>
                </a:solidFill>
              </a:rPr>
              <a:t>P</a:t>
            </a:r>
            <a:r>
              <a:rPr lang="en-US" sz="2800" b="1" dirty="0" smtClean="0">
                <a:solidFill>
                  <a:prstClr val="black"/>
                </a:solidFill>
              </a:rPr>
              <a:t>roblems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Juvenile Delinquency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School Problem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Aggressive-Impulsive Behaviors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Being Homeless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Running Away From Home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neatoday.org/wp-content/uploads/2014/12/school_to_prison_pipeline_3-e1420030265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104488" cy="1763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.phys.org/newman/csz/news/800/17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762125" cy="1762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creattor.com/files/75/3859/vector-firearms-and-weapons-screenshots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77849"/>
            <a:ext cx="7239000" cy="5694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612775" y="312736"/>
            <a:ext cx="1211260" cy="12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533400" y="233361"/>
            <a:ext cx="688975" cy="6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Image result for NEGATIVE BEHAVIORAL warnings clipart"/>
          <p:cNvSpPr>
            <a:spLocks noChangeAspect="1" noChangeArrowheads="1"/>
          </p:cNvSpPr>
          <p:nvPr/>
        </p:nvSpPr>
        <p:spPr bwMode="auto">
          <a:xfrm>
            <a:off x="765175" y="4651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458200" cy="1752600"/>
          </a:xfrm>
        </p:spPr>
        <p:txBody>
          <a:bodyPr>
            <a:noAutofit/>
          </a:bodyPr>
          <a:lstStyle/>
          <a:p>
            <a:pPr marL="214313" indent="-2143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behaviors </a:t>
            </a:r>
            <a:r>
              <a:rPr lang="en-US" sz="2800" b="1" dirty="0">
                <a:solidFill>
                  <a:prstClr val="black"/>
                </a:solidFill>
              </a:rPr>
              <a:t>and characteristics that someone may harm himself or herself in the </a:t>
            </a:r>
            <a:r>
              <a:rPr lang="en-US" sz="2800" b="1" u="sng" dirty="0">
                <a:solidFill>
                  <a:prstClr val="black"/>
                </a:solidFill>
              </a:rPr>
              <a:t>near future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These signs are considered </a:t>
            </a:r>
            <a:r>
              <a:rPr lang="en-US" sz="2800" b="1" i="1" dirty="0" smtClean="0">
                <a:solidFill>
                  <a:srgbClr val="FF0000"/>
                </a:solidFill>
              </a:rPr>
              <a:t>"red </a:t>
            </a:r>
            <a:r>
              <a:rPr lang="en-US" sz="2800" b="1" i="1" dirty="0">
                <a:solidFill>
                  <a:srgbClr val="FF0000"/>
                </a:solidFill>
              </a:rPr>
              <a:t>flags“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286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WARNING SIGNS</a:t>
            </a:r>
          </a:p>
        </p:txBody>
      </p:sp>
      <p:pic>
        <p:nvPicPr>
          <p:cNvPr id="10242" name="Picture 2" descr="http://flglacrosse.com/wp-content/uploads/2015/10/Red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4" y="3200400"/>
            <a:ext cx="3418336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http://baerlaw.com/wp-content/uploads/2014/07/red-flags-24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124200" cy="27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blog2.huayuworld.org/winnie1222/wp-content/uploads/sites/567/2015/08/listen02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69" y="594511"/>
            <a:ext cx="2773801" cy="21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970" y="1600200"/>
            <a:ext cx="8763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Talking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about or making plans for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suicide</a:t>
            </a:r>
          </a:p>
          <a:p>
            <a:pPr>
              <a:defRPr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Making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statements about hopelessness, helplessness, worthlessness, or being "beyond help</a:t>
            </a: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“</a:t>
            </a:r>
          </a:p>
          <a:p>
            <a:pPr>
              <a:defRPr/>
            </a:pPr>
            <a:endParaRPr lang="en-US" altLang="en-US" sz="800" dirty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Giving verbal statements such as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altLang="en-US" sz="2800" b="1" i="1" dirty="0">
                <a:solidFill>
                  <a:srgbClr val="000000"/>
                </a:solidFill>
                <a:latin typeface="Arial" charset="0"/>
              </a:rPr>
              <a:t>I won't be a problem for you much longer," "Nothing matters," "It's no use," and "I won't see you again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Arial" charset="0"/>
              </a:rPr>
              <a:t>.”</a:t>
            </a:r>
          </a:p>
          <a:p>
            <a:pPr>
              <a:defRPr/>
            </a:pPr>
            <a:endParaRPr lang="en-US" altLang="en-US" sz="800" b="1" i="1" dirty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Complaints about being a bad person or feeling "rotten inside"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94511"/>
            <a:ext cx="7620000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VERBAL</a:t>
            </a:r>
            <a:r>
              <a:rPr lang="en-US" sz="4400" b="1" dirty="0" smtClean="0"/>
              <a:t> WARNING SIGNS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444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270" y="1127135"/>
            <a:ext cx="8763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Difficulty concentrating or decline in quality of school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work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Withdraw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from friends and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family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Loss of interest in things once cared about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Loss of interest in pleasurable activities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Preoccupation with death</a:t>
            </a:r>
          </a:p>
          <a:p>
            <a:pPr marL="214313" indent="-214313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Giving away favorite possessions</a:t>
            </a:r>
          </a:p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44" y="4343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44" y="381000"/>
            <a:ext cx="828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entury Gothic" panose="020B0502020202020204" pitchFamily="34" charset="0"/>
              </a:rPr>
              <a:t>BEHAVIORAL</a:t>
            </a:r>
            <a:r>
              <a:rPr lang="en-US" sz="4000" b="1" dirty="0" smtClean="0">
                <a:latin typeface="Century Gothic" panose="020B0502020202020204" pitchFamily="34" charset="0"/>
              </a:rPr>
              <a:t> WARNING SIGNS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3.bp.blogspot.com/_1H9fbwR7liM/TN8IvAndjxI/AAAAAAAABXc/F68cKJHZLxY/s1600/suic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12971" r="9307" b="23716"/>
          <a:stretch/>
        </p:blipFill>
        <p:spPr bwMode="auto">
          <a:xfrm>
            <a:off x="6324600" y="4343400"/>
            <a:ext cx="2619470" cy="2111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1688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504" y="1441010"/>
            <a:ext cx="88342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Exhibiting impulsivity such as violent behaviors/rebellious behaviors</a:t>
            </a:r>
          </a:p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Marked personality changes or serious mood changes</a:t>
            </a:r>
          </a:p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Change in eating habits and/or sleeping habits</a:t>
            </a:r>
          </a:p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Becoming suddenly cheerful after a period of depression-this may mean that the student has already made the decision to escape all problems by ending his/her life</a:t>
            </a:r>
          </a:p>
          <a:p>
            <a:pPr>
              <a:spcBef>
                <a:spcPct val="0"/>
              </a:spcBef>
            </a:pP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14313">
              <a:spcBef>
                <a:spcPct val="0"/>
              </a:spcBef>
              <a:buFont typeface="Arial" charset="0"/>
              <a:buChar char="•"/>
            </a:pPr>
            <a:endParaRPr lang="en-US" alt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4361"/>
            <a:ext cx="8289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MORE</a:t>
            </a:r>
          </a:p>
          <a:p>
            <a:pPr algn="ctr"/>
            <a:r>
              <a:rPr lang="en-US" sz="4000" b="1" i="1" dirty="0" smtClean="0">
                <a:latin typeface="Century Gothic" panose="020B0502020202020204" pitchFamily="34" charset="0"/>
              </a:rPr>
              <a:t>BEHAVIORAL</a:t>
            </a:r>
            <a:r>
              <a:rPr lang="en-US" sz="4000" b="1" dirty="0" smtClean="0">
                <a:latin typeface="Century Gothic" panose="020B0502020202020204" pitchFamily="34" charset="0"/>
              </a:rPr>
              <a:t> WARNING SIGNS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thespiritscience.net/wp-content/uploads/2015/09/Screen-Shot-2014-03-11-at-6.45.24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928057" cy="1551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everydaylife.globalpost.com/DM-Resize/photos.demandstudios.com/getty/article/78/132/78631215.jpg?w=600&amp;h=600&amp;keep_ratio=1&amp;web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10" y="5119357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8686800" cy="304800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prstClr val="black"/>
                </a:solidFill>
              </a:rPr>
              <a:t>PROTECTIVE FACTORS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factors </a:t>
            </a:r>
            <a:r>
              <a:rPr lang="en-US" sz="2800" b="1" dirty="0">
                <a:solidFill>
                  <a:prstClr val="black"/>
                </a:solidFill>
              </a:rPr>
              <a:t>that make it </a:t>
            </a:r>
            <a:r>
              <a:rPr lang="en-US" sz="2800" b="1" u="sng" dirty="0">
                <a:solidFill>
                  <a:prstClr val="black"/>
                </a:solidFill>
              </a:rPr>
              <a:t>less likely</a:t>
            </a:r>
            <a:r>
              <a:rPr lang="en-US" sz="2800" b="1" dirty="0">
                <a:solidFill>
                  <a:prstClr val="black"/>
                </a:solidFill>
              </a:rPr>
              <a:t> that a someone will consider, attempt or die by </a:t>
            </a:r>
            <a:r>
              <a:rPr lang="en-US" sz="2800" b="1" dirty="0" smtClean="0">
                <a:solidFill>
                  <a:prstClr val="black"/>
                </a:solidFill>
              </a:rPr>
              <a:t>suicide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factors </a:t>
            </a:r>
            <a:r>
              <a:rPr lang="en-US" altLang="en-US" sz="2800" b="1" dirty="0"/>
              <a:t>that enhance the student to develop strong coping </a:t>
            </a:r>
            <a:r>
              <a:rPr lang="en-US" altLang="en-US" sz="2800" b="1" dirty="0" smtClean="0"/>
              <a:t>skills</a:t>
            </a:r>
            <a:endParaRPr lang="en-US" altLang="en-US" sz="2800" b="1" dirty="0"/>
          </a:p>
          <a:p>
            <a:pPr>
              <a:spcBef>
                <a:spcPct val="0"/>
              </a:spcBef>
            </a:pPr>
            <a:endParaRPr lang="en-US" altLang="en-US" sz="2800" b="1" dirty="0"/>
          </a:p>
        </p:txBody>
      </p:sp>
      <p:pic>
        <p:nvPicPr>
          <p:cNvPr id="14340" name="Picture 4" descr="http://previews.123rf.com/images/abluecup/abluecup1209/abluecup120901838/15429990-Shield-protection-A-people-hiding-behind-a-shield-Stock-Photo-prot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114800" cy="3250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83" y="136525"/>
            <a:ext cx="70545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prstClr val="black"/>
                </a:solidFill>
                <a:latin typeface="+mn-lt"/>
              </a:rPr>
              <a:t>PROTECTIVE </a:t>
            </a:r>
            <a:r>
              <a:rPr lang="en-US" sz="3600" b="1" i="1" dirty="0" smtClean="0">
                <a:solidFill>
                  <a:prstClr val="black"/>
                </a:solidFill>
                <a:latin typeface="+mn-lt"/>
              </a:rPr>
              <a:t>FACTORS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prstClr val="black"/>
              </a:solidFill>
              <a:latin typeface="+mn-lt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Stable 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living environment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Access to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effective 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care for mental/physical/substance disorder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Responsibilities for others/pets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Religious or cultural belief </a:t>
            </a:r>
            <a:endParaRPr lang="en-US" sz="2800" dirty="0" smtClean="0">
              <a:solidFill>
                <a:prstClr val="black"/>
              </a:solidFill>
              <a:latin typeface="+mn-lt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Family </a:t>
            </a:r>
            <a:r>
              <a:rPr lang="en-US" sz="2800" dirty="0">
                <a:solidFill>
                  <a:prstClr val="black"/>
                </a:solidFill>
              </a:rPr>
              <a:t>cohesion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Reduced </a:t>
            </a:r>
            <a:r>
              <a:rPr lang="en-US" sz="2800" dirty="0">
                <a:solidFill>
                  <a:prstClr val="black"/>
                </a:solidFill>
              </a:rPr>
              <a:t>access to means for suicidal behavior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Help-seeking behavior/advice seeking </a:t>
            </a:r>
            <a:r>
              <a:rPr lang="en-US" sz="2800" dirty="0" smtClean="0">
                <a:solidFill>
                  <a:prstClr val="black"/>
                </a:solidFill>
              </a:rPr>
              <a:t>behavior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Impulse </a:t>
            </a:r>
            <a:r>
              <a:rPr lang="en-US" sz="2800" dirty="0" smtClean="0">
                <a:solidFill>
                  <a:prstClr val="black"/>
                </a:solidFill>
              </a:rPr>
              <a:t>control</a:t>
            </a:r>
            <a:endParaRPr lang="en-US" sz="28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16741" name="Picture 5" descr="http://images.clipartof.com/small/1058719-Royalty-Free-Vector-Clip-Art-Illustration-Of-A-Stick-Boy-With-A-Dog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r="11596" b="8385"/>
          <a:stretch/>
        </p:blipFill>
        <p:spPr bwMode="auto">
          <a:xfrm>
            <a:off x="7040368" y="2286000"/>
            <a:ext cx="1924665" cy="21572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clipartpanda.com/cute-house-clipart-cute_house_1_coloring_page.pn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68" y="304800"/>
            <a:ext cx="1711977" cy="192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https://s-media-cache-ak0.pinimg.com/236x/e4/fe/62/e4fe626db1b663fcbe3953dd17e886f5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95" y="4572000"/>
            <a:ext cx="1490050" cy="2072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0668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Perceived connectedness to the school</a:t>
            </a:r>
          </a:p>
          <a:p>
            <a:pPr marL="671513" lvl="1" indent="-214313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Support </a:t>
            </a:r>
            <a:r>
              <a:rPr lang="en-US" sz="2800" dirty="0">
                <a:solidFill>
                  <a:prstClr val="black"/>
                </a:solidFill>
              </a:rPr>
              <a:t>from </a:t>
            </a:r>
            <a:r>
              <a:rPr lang="en-US" sz="2800" dirty="0" smtClean="0">
                <a:solidFill>
                  <a:prstClr val="black"/>
                </a:solidFill>
              </a:rPr>
              <a:t>teachers &amp; </a:t>
            </a:r>
            <a:r>
              <a:rPr lang="en-US" sz="2800" dirty="0">
                <a:solidFill>
                  <a:prstClr val="black"/>
                </a:solidFill>
              </a:rPr>
              <a:t>other relevant adults</a:t>
            </a:r>
          </a:p>
          <a:p>
            <a:pPr marL="671513" lvl="1" indent="-214313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Positive </a:t>
            </a:r>
            <a:r>
              <a:rPr lang="en-US" sz="2800" dirty="0">
                <a:solidFill>
                  <a:prstClr val="black"/>
                </a:solidFill>
              </a:rPr>
              <a:t>relationships with </a:t>
            </a:r>
            <a:r>
              <a:rPr lang="en-US" sz="2800" dirty="0" smtClean="0">
                <a:solidFill>
                  <a:prstClr val="black"/>
                </a:solidFill>
              </a:rPr>
              <a:t>other students/peers</a:t>
            </a:r>
          </a:p>
          <a:p>
            <a:pPr marL="671513" lvl="1" indent="-214313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Social </a:t>
            </a:r>
            <a:r>
              <a:rPr lang="en-US" sz="2800" dirty="0">
                <a:solidFill>
                  <a:prstClr val="black"/>
                </a:solidFill>
              </a:rPr>
              <a:t>integration/opportunities to </a:t>
            </a:r>
            <a:r>
              <a:rPr lang="en-US" sz="2800" dirty="0" smtClean="0">
                <a:solidFill>
                  <a:prstClr val="black"/>
                </a:solidFill>
              </a:rPr>
              <a:t>participate</a:t>
            </a:r>
          </a:p>
          <a:p>
            <a:pPr marL="1128713" lvl="2" indent="-214313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Sports, clubs and other activities</a:t>
            </a:r>
            <a:endParaRPr lang="en-US" sz="28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Problem </a:t>
            </a:r>
            <a:r>
              <a:rPr lang="en-US" sz="2800" dirty="0">
                <a:solidFill>
                  <a:prstClr val="black"/>
                </a:solidFill>
              </a:rPr>
              <a:t>solving/conflict resolution </a:t>
            </a:r>
            <a:r>
              <a:rPr lang="en-US" sz="2800" dirty="0" smtClean="0">
                <a:solidFill>
                  <a:prstClr val="black"/>
                </a:solidFill>
              </a:rPr>
              <a:t>abilities</a:t>
            </a:r>
            <a:endParaRPr lang="en-US" sz="28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Good </a:t>
            </a:r>
            <a:r>
              <a:rPr lang="en-US" sz="2800" dirty="0">
                <a:solidFill>
                  <a:prstClr val="black"/>
                </a:solidFill>
              </a:rPr>
              <a:t>coping </a:t>
            </a:r>
            <a:r>
              <a:rPr lang="en-US" sz="2800" dirty="0" smtClean="0">
                <a:solidFill>
                  <a:prstClr val="black"/>
                </a:solidFill>
              </a:rPr>
              <a:t>skills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Sense of </a:t>
            </a:r>
            <a:r>
              <a:rPr lang="en-US" sz="2800" dirty="0" smtClean="0">
                <a:solidFill>
                  <a:prstClr val="black"/>
                </a:solidFill>
              </a:rPr>
              <a:t>worth/confidence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3200" b="1" dirty="0" smtClean="0"/>
              <a:t>PROTECTIVE FACTORS IN </a:t>
            </a:r>
            <a:r>
              <a:rPr lang="en-US" sz="3200" b="1" dirty="0"/>
              <a:t>SCHOOL</a:t>
            </a:r>
          </a:p>
        </p:txBody>
      </p:sp>
      <p:pic>
        <p:nvPicPr>
          <p:cNvPr id="6" name="Picture 18" descr="http://archives.bitterrootstar.com/backissues/12_31_08/lunch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0" y="4724400"/>
            <a:ext cx="2286000" cy="181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adams50.org/cms/lib03/CO01001133/Centricity/Domain/47/Bus_Story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10" y="4773441"/>
            <a:ext cx="2438399" cy="181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gannett-cdn.com/-mm-/482eecd7591818602b3771671aabc1afc9e2e11d/c=44-0-757-535&amp;r=x404&amp;c=534x401/local/-/media/LafayetteLA/2014/02/18/principa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1" y="4763632"/>
            <a:ext cx="2286000" cy="182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lac-o.org/goals/Student/SiteAssets/SitePages/Student%20Engagement%20Home/male%20teacher%20with%20bo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286000" cy="182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9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5" name="Picture 13" descr="http://cache3.asset-cache.net/xd/147200835.jpg?v=1&amp;c=IWSAsset&amp;k=2&amp;d=0097B5F91B4CA4965BEA9F38059D2AFED1DB44E5599D888ABF0EE496450FD0BB878AEAD68455C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9" y="155861"/>
            <a:ext cx="3501736" cy="293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pointpark.edu/Academics/Schools/SchoolofArtsandSciences/Departments/Education/media/Academics/ArtsandSciences/educationfaculty/resourcesforstudentsphot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8" y="3158836"/>
            <a:ext cx="3678237" cy="309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media2.wcpo.com/image/090214_Schools_to_Prisons_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92" y="155861"/>
            <a:ext cx="3111818" cy="293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s3.amazonaws.com/media.wbur.org/wordpress/11/files/2014/04/0417_school-counselor-624x4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2" y="3158836"/>
            <a:ext cx="3002974" cy="309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TextBox 4"/>
          <p:cNvSpPr txBox="1">
            <a:spLocks noChangeArrowheads="1"/>
          </p:cNvSpPr>
          <p:nvPr/>
        </p:nvSpPr>
        <p:spPr bwMode="auto">
          <a:xfrm>
            <a:off x="7034213" y="2078038"/>
            <a:ext cx="20272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en-US" sz="3600" b="1" i="1"/>
              <a:t>How</a:t>
            </a:r>
          </a:p>
          <a:p>
            <a:pPr algn="ctr"/>
            <a:r>
              <a:rPr lang="en-US" altLang="en-US" sz="3600" b="1" i="1"/>
              <a:t>To</a:t>
            </a:r>
          </a:p>
          <a:p>
            <a:pPr algn="ctr"/>
            <a:r>
              <a:rPr lang="en-US" altLang="en-US" sz="3600" b="1" i="1"/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8626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8" y="2167592"/>
            <a:ext cx="8991600" cy="3928408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0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Given the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amount of time adolescents spend in school</a:t>
            </a:r>
            <a:r>
              <a:rPr lang="en-US" altLang="en-US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it is imperative that school faculty and staff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are educated about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risk factors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warning signs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protective factors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of suicidal behaviors.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WHY IS IT ESSENTIAL THAT EDUCATORS ARE TRAINED </a:t>
            </a:r>
          </a:p>
          <a:p>
            <a:pPr algn="ctr"/>
            <a:r>
              <a:rPr lang="en-US" sz="4000" b="1" dirty="0" smtClean="0"/>
              <a:t>ABOUT YOUTH SUICIDE?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846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8610600" cy="609600"/>
          </a:xfrm>
        </p:spPr>
        <p:txBody>
          <a:bodyPr>
            <a:normAutofit/>
          </a:bodyPr>
          <a:lstStyle/>
          <a:p>
            <a:pPr marL="45720" indent="0" algn="ctr">
              <a:spcBef>
                <a:spcPct val="0"/>
              </a:spcBef>
              <a:buNone/>
            </a:pPr>
            <a:r>
              <a:rPr lang="en-US" altLang="en-US" sz="3000" b="1" i="1" dirty="0" smtClean="0">
                <a:solidFill>
                  <a:srgbClr val="2D2D2D"/>
                </a:solidFill>
                <a:latin typeface="Arial" charset="0"/>
              </a:rPr>
              <a:t>HOW TO RESPOND TO A STUDENT AT RISK</a:t>
            </a:r>
          </a:p>
          <a:p>
            <a:pPr>
              <a:spcBef>
                <a:spcPct val="0"/>
              </a:spcBef>
            </a:pPr>
            <a:endParaRPr lang="en-US" altLang="en-US" i="1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45720" indent="0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en-US" altLang="en-US" sz="2800" b="1" u="sng" dirty="0">
                <a:solidFill>
                  <a:srgbClr val="000000"/>
                </a:solidFill>
                <a:latin typeface="Arial" charset="0"/>
              </a:rPr>
              <a:t>Ask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 if they are ok or if they are having thoughts of suicide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en-US" altLang="en-US" sz="2800" b="1" u="sng" dirty="0">
                <a:solidFill>
                  <a:srgbClr val="000000"/>
                </a:solidFill>
                <a:latin typeface="Arial" charset="0"/>
              </a:rPr>
              <a:t>Express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 your concern about what you are observing in their behavior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en-US" altLang="en-US" sz="2800" b="1" u="sng" dirty="0">
                <a:solidFill>
                  <a:srgbClr val="000000"/>
                </a:solidFill>
                <a:latin typeface="Arial" charset="0"/>
              </a:rPr>
              <a:t>Listen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 attentively and non-judgmentally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en-US" altLang="en-US" sz="2800" b="1" u="sng" dirty="0">
                <a:solidFill>
                  <a:srgbClr val="000000"/>
                </a:solidFill>
                <a:latin typeface="Arial" charset="0"/>
              </a:rPr>
              <a:t>Reflect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 on what they share and let them know they have been heard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5.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Arial" charset="0"/>
              </a:rPr>
              <a:t>Inform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them they are not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alone and there are people that can help them</a:t>
            </a:r>
            <a:endParaRPr lang="en-US" altLang="en-US" sz="2800" b="1" dirty="0">
              <a:solidFill>
                <a:srgbClr val="000000"/>
              </a:solidFill>
              <a:latin typeface="Arial" charset="0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6. </a:t>
            </a:r>
            <a:r>
              <a:rPr lang="en-US" altLang="en-US" sz="2800" b="1" u="sng" dirty="0">
                <a:solidFill>
                  <a:srgbClr val="000000"/>
                </a:solidFill>
                <a:latin typeface="Arial" charset="0"/>
              </a:rPr>
              <a:t>Guide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them to professional help</a:t>
            </a:r>
          </a:p>
        </p:txBody>
      </p:sp>
    </p:spTree>
    <p:extLst>
      <p:ext uri="{BB962C8B-B14F-4D97-AF65-F5344CB8AC3E}">
        <p14:creationId xmlns:p14="http://schemas.microsoft.com/office/powerpoint/2010/main" val="39006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7463"/>
            <a:ext cx="662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http://www.paceyandpaceydesign.com/images/Logos/just_a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938"/>
            <a:ext cx="9144000" cy="7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550" y="919163"/>
            <a:ext cx="8967788" cy="4775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A—</a:t>
            </a:r>
            <a:r>
              <a:rPr lang="en-US" sz="4400" b="1" u="sng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sk </a:t>
            </a:r>
            <a:r>
              <a:rPr lang="en-US" sz="4400" b="1" dirty="0">
                <a:solidFill>
                  <a:schemeClr val="tx1"/>
                </a:solidFill>
                <a:latin typeface="Britannic Bold" panose="020B0903060703020204" pitchFamily="34" charset="0"/>
              </a:rPr>
              <a:t>the “S” question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44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S—</a:t>
            </a:r>
            <a:r>
              <a:rPr lang="en-US" sz="4400" b="1" u="sng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</a:t>
            </a: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eek  </a:t>
            </a:r>
            <a:r>
              <a:rPr lang="en-US" sz="4400" b="1" dirty="0">
                <a:solidFill>
                  <a:schemeClr val="tx1"/>
                </a:solidFill>
                <a:latin typeface="Britannic Bold" panose="020B0903060703020204" pitchFamily="34" charset="0"/>
              </a:rPr>
              <a:t>better coping skills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44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K—</a:t>
            </a:r>
            <a:r>
              <a:rPr lang="en-US" sz="4400" b="1" u="sng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K</a:t>
            </a: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now </a:t>
            </a:r>
            <a:r>
              <a:rPr lang="en-US" sz="4400" b="1" dirty="0">
                <a:solidFill>
                  <a:schemeClr val="tx1"/>
                </a:solidFill>
                <a:latin typeface="Britannic Bold" panose="020B0903060703020204" pitchFamily="34" charset="0"/>
              </a:rPr>
              <a:t>how to make a </a:t>
            </a:r>
            <a:r>
              <a:rPr lang="en-US" sz="44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safety plan</a:t>
            </a:r>
            <a:endParaRPr lang="en-US" sz="44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www.gninsurance.com/wp-content/uploads/rollover/Blue-man-Questions-Comment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gninsurance.com/wp-content/uploads/rollover/Blue-man-Questions-Comment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gninsurance.com/wp-content/uploads/rollover/Blue-man-Questions-Comment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s://www.gninsurance.com/wp-content/uploads/rollover/Blue-man-Questions-Comments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image.slidesharecdn.com/asonam2010v2-100816125021-phpapp02/95/cosi-cloud-oriented-subgraph-identification-in-massive-social-networks-41-728.jpg?cb=1281963277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7908"/>
            <a:ext cx="6934200" cy="5200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2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382000" cy="367284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/>
              <a:t>8760 hours in a year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b="1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/>
              <a:t>2,920 an average school aged student </a:t>
            </a:r>
          </a:p>
          <a:p>
            <a:pPr marL="45720" indent="0">
              <a:buClrTx/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spends sleeping </a:t>
            </a:r>
            <a:r>
              <a:rPr lang="en-US" sz="2000" b="1" dirty="0" smtClean="0"/>
              <a:t>(8 hours x 365 days)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/>
              <a:t>5840 hours awake during the year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b="1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/>
              <a:t>1225 hours spent in school equals to 20.9% of their awake time is spent in school</a:t>
            </a:r>
            <a:endParaRPr lang="en-US" sz="2800" b="1" dirty="0"/>
          </a:p>
        </p:txBody>
      </p:sp>
      <p:pic>
        <p:nvPicPr>
          <p:cNvPr id="1026" name="Picture 2" descr="http://blog.sleepio.com/wp-content/uploads/2010/07/Teen-With-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79">
            <a:off x="6584339" y="2231226"/>
            <a:ext cx="2350459" cy="1937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328" y="28928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THINK ABOUT IT</a:t>
            </a:r>
            <a:endParaRPr lang="en-US" sz="3600" b="1" dirty="0"/>
          </a:p>
        </p:txBody>
      </p:sp>
      <p:pic>
        <p:nvPicPr>
          <p:cNvPr id="1030" name="Picture 6" descr="http://ecorsair.com/wp-content/uploads/2015/02/cell-in-class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23" y="4495800"/>
            <a:ext cx="3333750" cy="2219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04800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 Mandated </a:t>
            </a:r>
            <a:r>
              <a:rPr lang="en-US" sz="2400" b="1" dirty="0" smtClean="0"/>
              <a:t>Yearly </a:t>
            </a:r>
            <a:r>
              <a:rPr lang="en-US" sz="2400" b="1" dirty="0"/>
              <a:t>Training (5 states) 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 Mandated Training, Not </a:t>
            </a:r>
            <a:r>
              <a:rPr lang="en-US" sz="2400" b="1" dirty="0" smtClean="0"/>
              <a:t>Yearly </a:t>
            </a:r>
            <a:r>
              <a:rPr lang="en-US" sz="2400" b="1" dirty="0"/>
              <a:t>(16 states</a:t>
            </a:r>
            <a:r>
              <a:rPr lang="en-US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 Encourages Training (16 states</a:t>
            </a:r>
            <a:r>
              <a:rPr lang="en-US" sz="2400" b="1" dirty="0" smtClean="0"/>
              <a:t>)..</a:t>
            </a:r>
            <a:r>
              <a:rPr lang="en-US" sz="3200" b="1" i="1" u="sng" dirty="0" smtClean="0"/>
              <a:t>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Other </a:t>
            </a:r>
            <a:r>
              <a:rPr lang="en-US" sz="2400" b="1" dirty="0" smtClean="0"/>
              <a:t>School </a:t>
            </a:r>
            <a:r>
              <a:rPr lang="en-US" sz="2400" b="1" dirty="0"/>
              <a:t>Suicide Prevention </a:t>
            </a:r>
            <a:r>
              <a:rPr lang="en-US" sz="2400" b="1" dirty="0" smtClean="0"/>
              <a:t>Statutes (13 states)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124200"/>
            <a:ext cx="7010400" cy="128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73952"/>
              </p:ext>
            </p:extLst>
          </p:nvPr>
        </p:nvGraphicFramePr>
        <p:xfrm>
          <a:off x="533400" y="2483894"/>
          <a:ext cx="8077200" cy="192102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19210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</a:rPr>
                        <a:t>House Bill 5154 (</a:t>
                      </a:r>
                      <a:r>
                        <a:rPr lang="en-US" sz="2800" b="1" dirty="0" smtClean="0">
                          <a:solidFill>
                            <a:srgbClr val="333333"/>
                          </a:solidFill>
                          <a:effectLst/>
                        </a:rPr>
                        <a:t>2015)</a:t>
                      </a:r>
                    </a:p>
                    <a:p>
                      <a:pPr algn="ctr"/>
                      <a:r>
                        <a:rPr lang="en-US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 and professional development </a:t>
                      </a:r>
                    </a:p>
                    <a:p>
                      <a:pPr algn="ctr"/>
                      <a:r>
                        <a:rPr lang="en-US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warning signs for suicide and depression</a:t>
                      </a:r>
                    </a:p>
                    <a:p>
                      <a:pPr algn="ctr"/>
                      <a:r>
                        <a:rPr lang="en-US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mandatory</a:t>
                      </a:r>
                      <a:endParaRPr lang="en-US" sz="2800" i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worldartsme.com/images/teacher-training-clipart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3507"/>
          <a:stretch/>
        </p:blipFill>
        <p:spPr bwMode="auto">
          <a:xfrm>
            <a:off x="2286000" y="4343400"/>
            <a:ext cx="4572000" cy="2209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1066800"/>
            <a:ext cx="5257800" cy="429768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omic Sans MS"/>
              </a:rPr>
              <a:t>While adolescent suicide </a:t>
            </a:r>
            <a:endParaRPr lang="en-US" sz="3200" dirty="0" smtClean="0">
              <a:solidFill>
                <a:prstClr val="black"/>
              </a:solidFill>
              <a:latin typeface="Comic Sans MS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omic Sans MS"/>
              </a:rPr>
              <a:t>is </a:t>
            </a:r>
            <a:r>
              <a:rPr lang="en-US" sz="3200" dirty="0">
                <a:solidFill>
                  <a:prstClr val="black"/>
                </a:solidFill>
                <a:latin typeface="Comic Sans MS"/>
              </a:rPr>
              <a:t>not taken </a:t>
            </a:r>
            <a:r>
              <a:rPr lang="en-US" sz="3200" dirty="0" smtClean="0">
                <a:solidFill>
                  <a:prstClr val="black"/>
                </a:solidFill>
                <a:latin typeface="Comic Sans MS"/>
              </a:rPr>
              <a:t>lightly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/>
              </a:rPr>
              <a:t>risk factors</a:t>
            </a:r>
            <a:endParaRPr lang="en-US" sz="3200" dirty="0" smtClean="0">
              <a:solidFill>
                <a:srgbClr val="0070C0"/>
              </a:solidFill>
              <a:latin typeface="Comic Sans MS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/>
              </a:rPr>
              <a:t>warning </a:t>
            </a:r>
            <a:r>
              <a:rPr lang="en-US" sz="3200" b="1" dirty="0">
                <a:solidFill>
                  <a:srgbClr val="0070C0"/>
                </a:solidFill>
                <a:latin typeface="Comic Sans MS"/>
              </a:rPr>
              <a:t>signs</a:t>
            </a:r>
            <a:r>
              <a:rPr lang="en-US" sz="3200" dirty="0">
                <a:solidFill>
                  <a:srgbClr val="0070C0"/>
                </a:solidFill>
                <a:latin typeface="Comic Sans MS"/>
              </a:rPr>
              <a:t> </a:t>
            </a:r>
            <a:endParaRPr lang="en-US" sz="3200" dirty="0" smtClean="0">
              <a:solidFill>
                <a:srgbClr val="0070C0"/>
              </a:solidFill>
              <a:latin typeface="Comic Sans MS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omic Sans MS"/>
              </a:rPr>
              <a:t>and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omic Sans MS"/>
              </a:rPr>
              <a:t>protective factors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Comic Sans MS"/>
              </a:rPr>
              <a:t>are </a:t>
            </a:r>
            <a:r>
              <a:rPr lang="en-US" sz="3200" dirty="0">
                <a:solidFill>
                  <a:prstClr val="black"/>
                </a:solidFill>
                <a:latin typeface="Comic Sans MS"/>
              </a:rPr>
              <a:t>often </a:t>
            </a:r>
            <a:endParaRPr lang="en-US" sz="3200" dirty="0" smtClean="0">
              <a:solidFill>
                <a:prstClr val="black"/>
              </a:solidFill>
              <a:latin typeface="Comic Sans MS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u="sng" dirty="0" smtClean="0">
                <a:solidFill>
                  <a:prstClr val="black"/>
                </a:solidFill>
                <a:latin typeface="Comic Sans MS"/>
              </a:rPr>
              <a:t>overlooked</a:t>
            </a:r>
            <a:r>
              <a:rPr lang="en-US" sz="3200" dirty="0" smtClean="0">
                <a:solidFill>
                  <a:prstClr val="black"/>
                </a:solidFill>
                <a:latin typeface="Comic Sans MS"/>
              </a:rPr>
              <a:t> and </a:t>
            </a:r>
            <a:r>
              <a:rPr lang="en-US" sz="3200" b="1" u="sng" dirty="0" smtClean="0">
                <a:solidFill>
                  <a:prstClr val="black"/>
                </a:solidFill>
                <a:latin typeface="Comic Sans MS"/>
              </a:rPr>
              <a:t>mistaken</a:t>
            </a:r>
            <a:r>
              <a:rPr lang="en-US" sz="3200" dirty="0" smtClean="0">
                <a:solidFill>
                  <a:prstClr val="black"/>
                </a:solidFill>
                <a:latin typeface="Comic Sans MS"/>
              </a:rPr>
              <a:t>.</a:t>
            </a:r>
            <a:endParaRPr lang="en-US" sz="3200" dirty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3074" name="Picture 2" descr="http://archive.longislandpress.com/wp-content/uploads/2012/08/Cover32MainScrol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905903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om-psych.com/Images/BullyingT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1000"/>
            <a:ext cx="2743200" cy="2517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6" name="Picture 10" descr="http://www.slate.com/content/dam/slate/articles/technology/bitwise/2013/11/131113_BIT_CommonApp.jpg.CROP.promo-medium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799001" cy="2501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18" name="Picture 22" descr="http://cmsimg.gdn.mydesert.com/apps/pbcsi.dll/bilde?Site=J1&amp;Date=20131214&amp;Category=NEWS04&amp;ArtNo=312140075&amp;Ref=AR&amp;MaxW=640&amp;Border=0&amp;iSun-Investigation-high-cost-skipping-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1" y="3637150"/>
            <a:ext cx="3058000" cy="2555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22" name="Picture 26" descr="http://img.radio.cz/pictures/eu/cd/skolstvi/tri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505200"/>
            <a:ext cx="2646601" cy="2819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245353" y="2377017"/>
            <a:ext cx="2687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Recognize</a:t>
            </a:r>
          </a:p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The </a:t>
            </a:r>
          </a:p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Clues</a:t>
            </a:r>
          </a:p>
        </p:txBody>
      </p:sp>
    </p:spTree>
    <p:extLst>
      <p:ext uri="{BB962C8B-B14F-4D97-AF65-F5344CB8AC3E}">
        <p14:creationId xmlns:p14="http://schemas.microsoft.com/office/powerpoint/2010/main" val="15990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helpyourteens.com/wp-content/uploads/2015/07/TeenSuic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400800" cy="627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763000" cy="35814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14313" indent="-2143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characteristics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that make it </a:t>
            </a:r>
            <a:r>
              <a:rPr lang="en-US" sz="32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more likely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that someone will consider, attempt or </a:t>
            </a: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die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by suicide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they can be considered</a:t>
            </a:r>
            <a:r>
              <a:rPr lang="en-US" sz="3200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"clues"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long term risk 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i.e. a year to a life time)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RISK FACTORS</a:t>
            </a:r>
            <a:endParaRPr lang="en-US" sz="3600" b="1" dirty="0"/>
          </a:p>
        </p:txBody>
      </p:sp>
      <p:pic>
        <p:nvPicPr>
          <p:cNvPr id="8194" name="Picture 2" descr="http://chemistscorner.com/wp-content/uploads/2015/02/finding-hidden-g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06" y="4572000"/>
            <a:ext cx="2241856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hemistscorner.com/wp-content/uploads/2015/02/finding-hidden-g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44" y="4684791"/>
            <a:ext cx="2241856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mistscorner.com/wp-content/uploads/2015/02/finding-hidden-g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84791"/>
            <a:ext cx="2241856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3643" y="360990"/>
            <a:ext cx="4073872" cy="375381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428" y="838200"/>
            <a:ext cx="39243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Previous </a:t>
            </a: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Attempts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Physical </a:t>
            </a: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Abuse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Sexual </a:t>
            </a: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Abuse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Conduct Disorder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Disruptive Disorder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8277" y="570729"/>
            <a:ext cx="3506899" cy="311553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Mental H</a:t>
            </a: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ealth 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D</a:t>
            </a: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isorder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Substance Abuse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4244566"/>
            <a:ext cx="3067050" cy="252969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Exposure to Suicidal Behaviors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9615" y="4131398"/>
            <a:ext cx="3064222" cy="242331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Chronic Physical Sickness</a:t>
            </a:r>
          </a:p>
        </p:txBody>
      </p:sp>
    </p:spTree>
    <p:extLst>
      <p:ext uri="{BB962C8B-B14F-4D97-AF65-F5344CB8AC3E}">
        <p14:creationId xmlns:p14="http://schemas.microsoft.com/office/powerpoint/2010/main" val="2650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382</TotalTime>
  <Words>1202</Words>
  <Application>Microsoft Office PowerPoint</Application>
  <PresentationFormat>On-screen Show (4:3)</PresentationFormat>
  <Paragraphs>195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Aharoni</vt:lpstr>
      <vt:lpstr>Arial</vt:lpstr>
      <vt:lpstr>Arial Black</vt:lpstr>
      <vt:lpstr>Arial Narrow</vt:lpstr>
      <vt:lpstr>Britannic Bold</vt:lpstr>
      <vt:lpstr>Calibri</vt:lpstr>
      <vt:lpstr>Century Gothic</vt:lpstr>
      <vt:lpstr>Comic Sans MS</vt:lpstr>
      <vt:lpstr>Georgia</vt:lpstr>
      <vt:lpstr>Times New Roman</vt:lpstr>
      <vt:lpstr>Trebuchet MS</vt:lpstr>
      <vt:lpstr>Wingdings</vt:lpstr>
      <vt:lpstr>Wingdings 3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Buyle, Nancy</cp:lastModifiedBy>
  <cp:revision>37</cp:revision>
  <dcterms:created xsi:type="dcterms:W3CDTF">2016-01-14T23:30:14Z</dcterms:created>
  <dcterms:modified xsi:type="dcterms:W3CDTF">2016-01-18T20:17:19Z</dcterms:modified>
</cp:coreProperties>
</file>