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0"/>
  </p:notesMasterIdLst>
  <p:sldIdLst>
    <p:sldId id="264" r:id="rId2"/>
    <p:sldId id="256" r:id="rId3"/>
    <p:sldId id="257" r:id="rId4"/>
    <p:sldId id="258" r:id="rId5"/>
    <p:sldId id="259" r:id="rId6"/>
    <p:sldId id="260" r:id="rId7"/>
    <p:sldId id="263" r:id="rId8"/>
    <p:sldId id="261"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autoAdjust="0"/>
    <p:restoredTop sz="94598" autoAdjust="0"/>
  </p:normalViewPr>
  <p:slideViewPr>
    <p:cSldViewPr>
      <p:cViewPr varScale="1">
        <p:scale>
          <a:sx n="100" d="100"/>
          <a:sy n="100" d="100"/>
        </p:scale>
        <p:origin x="-288"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4" d="100"/>
          <a:sy n="64" d="100"/>
        </p:scale>
        <p:origin x="26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723B102-E00B-4BF2-B407-91E301914504}" type="datetimeFigureOut">
              <a:rPr lang="en-US" smtClean="0"/>
              <a:pPr/>
              <a:t>07/20/2015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A51A3DE-579F-4F86-AE43-6B6DA42256FF}" type="slidenum">
              <a:rPr lang="en-US" smtClean="0"/>
              <a:pPr/>
              <a:t>‹#›</a:t>
            </a:fld>
            <a:endParaRPr lang="en-US"/>
          </a:p>
        </p:txBody>
      </p:sp>
    </p:spTree>
    <p:extLst>
      <p:ext uri="{BB962C8B-B14F-4D97-AF65-F5344CB8AC3E}">
        <p14:creationId xmlns:p14="http://schemas.microsoft.com/office/powerpoint/2010/main" val="3532506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KIVA guidelines</a:t>
            </a:r>
          </a:p>
          <a:p>
            <a:endParaRPr lang="en-US" dirty="0" smtClean="0"/>
          </a:p>
          <a:p>
            <a:r>
              <a:rPr lang="en-US" dirty="0" smtClean="0"/>
              <a:t>WHEN  you graduate in 2020 it will be as</a:t>
            </a:r>
            <a:r>
              <a:rPr lang="en-US" baseline="0" dirty="0" smtClean="0"/>
              <a:t> a CLASS, a group.  NO ONE does so alone.  You will do so with the support of your friends, your teachers, and your classmates.  You will NEED that support.  There will be times in your life that will be difficult academically, socially, and personally.  Life will not be perfect for anyone.</a:t>
            </a:r>
          </a:p>
          <a:p>
            <a:endParaRPr lang="en-US" baseline="0" dirty="0" smtClean="0"/>
          </a:p>
          <a:p>
            <a:r>
              <a:rPr lang="en-US" baseline="0" dirty="0" smtClean="0"/>
              <a:t>Today we are here to focus on how we handle life’s hard issues.  We are here to learn about suicide – the myths, the facts, causes, warning signs, and what to do when someone is in danger.  It is said that knowledge is power.  In this case knowledge on your part may save a life.</a:t>
            </a:r>
          </a:p>
          <a:p>
            <a:endParaRPr lang="en-US" baseline="0" dirty="0" smtClean="0"/>
          </a:p>
          <a:p>
            <a:r>
              <a:rPr lang="en-US" b="1" baseline="0" dirty="0" smtClean="0"/>
              <a:t>VIEW “What is Suicide?”</a:t>
            </a:r>
          </a:p>
        </p:txBody>
      </p:sp>
      <p:sp>
        <p:nvSpPr>
          <p:cNvPr id="4" name="Slide Number Placeholder 3"/>
          <p:cNvSpPr>
            <a:spLocks noGrp="1"/>
          </p:cNvSpPr>
          <p:nvPr>
            <p:ph type="sldNum" sz="quarter" idx="10"/>
          </p:nvPr>
        </p:nvSpPr>
        <p:spPr/>
        <p:txBody>
          <a:bodyPr/>
          <a:lstStyle/>
          <a:p>
            <a:fld id="{AA51A3DE-579F-4F86-AE43-6B6DA42256FF}" type="slidenum">
              <a:rPr lang="en-US" smtClean="0"/>
              <a:pPr/>
              <a:t>1</a:t>
            </a:fld>
            <a:endParaRPr lang="en-US"/>
          </a:p>
        </p:txBody>
      </p:sp>
    </p:spTree>
    <p:extLst>
      <p:ext uri="{BB962C8B-B14F-4D97-AF65-F5344CB8AC3E}">
        <p14:creationId xmlns:p14="http://schemas.microsoft.com/office/powerpoint/2010/main" val="410342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Life</a:t>
            </a:r>
            <a:r>
              <a:rPr lang="en-US" baseline="0" dirty="0" smtClean="0"/>
              <a:t> will present us with many issues to work through.  No one escapes them.  Our “resilience,” our ability to adapt to change, is critical to our mental health.  </a:t>
            </a:r>
          </a:p>
          <a:p>
            <a:r>
              <a:rPr lang="en-US" baseline="0" dirty="0" smtClean="0"/>
              <a:t>Healthy ways to deal with life’s stressors include:</a:t>
            </a:r>
          </a:p>
          <a:p>
            <a:r>
              <a:rPr lang="en-US" baseline="0" dirty="0" smtClean="0"/>
              <a:t>Exercise – preferably outside</a:t>
            </a:r>
          </a:p>
          <a:p>
            <a:r>
              <a:rPr lang="en-US" baseline="0" dirty="0" smtClean="0"/>
              <a:t>Hobbies</a:t>
            </a:r>
          </a:p>
          <a:p>
            <a:r>
              <a:rPr lang="en-US" baseline="0" dirty="0" smtClean="0"/>
              <a:t>Listen to music</a:t>
            </a:r>
          </a:p>
          <a:p>
            <a:r>
              <a:rPr lang="en-US" baseline="0" dirty="0" smtClean="0"/>
              <a:t>Creative activities – art, music, cooking, writing</a:t>
            </a:r>
          </a:p>
          <a:p>
            <a:r>
              <a:rPr lang="en-US" baseline="0" dirty="0" smtClean="0"/>
              <a:t>Meditation</a:t>
            </a:r>
          </a:p>
          <a:p>
            <a:r>
              <a:rPr lang="en-US" baseline="0" dirty="0" smtClean="0"/>
              <a:t>Self care</a:t>
            </a:r>
          </a:p>
          <a:p>
            <a:r>
              <a:rPr lang="en-US" baseline="0" dirty="0" smtClean="0"/>
              <a:t>Talk to someone</a:t>
            </a:r>
          </a:p>
          <a:p>
            <a:endParaRPr lang="en-US" baseline="0" dirty="0" smtClean="0"/>
          </a:p>
          <a:p>
            <a:r>
              <a:rPr lang="en-US" baseline="0" dirty="0" smtClean="0"/>
              <a:t>Giving up on life – ending your life – SUICIDE – can </a:t>
            </a:r>
            <a:r>
              <a:rPr lang="en-US" u="sng" baseline="0" dirty="0" smtClean="0"/>
              <a:t>never</a:t>
            </a:r>
            <a:r>
              <a:rPr lang="en-US" baseline="0" dirty="0" smtClean="0"/>
              <a:t> be one of the options.  Suicide is a permanent solution to life’s temporary problems.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A51A3DE-579F-4F86-AE43-6B6DA42256FF}" type="slidenum">
              <a:rPr lang="en-US" smtClean="0"/>
              <a:pPr/>
              <a:t>2</a:t>
            </a:fld>
            <a:endParaRPr lang="en-US"/>
          </a:p>
        </p:txBody>
      </p:sp>
    </p:spTree>
    <p:extLst>
      <p:ext uri="{BB962C8B-B14F-4D97-AF65-F5344CB8AC3E}">
        <p14:creationId xmlns:p14="http://schemas.microsoft.com/office/powerpoint/2010/main" val="3072110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Let’s explore</a:t>
            </a:r>
            <a:r>
              <a:rPr lang="en-US" baseline="0" dirty="0" smtClean="0"/>
              <a:t> some of the myths surrounding suicide as well as the facts.  Remember – knowledge is power.</a:t>
            </a:r>
          </a:p>
          <a:p>
            <a:endParaRPr lang="en-US" baseline="0" dirty="0" smtClean="0"/>
          </a:p>
          <a:p>
            <a:r>
              <a:rPr lang="en-US" baseline="0" dirty="0" smtClean="0"/>
              <a:t>Review myths/facts:</a:t>
            </a:r>
          </a:p>
          <a:p>
            <a:endParaRPr lang="en-US" baseline="0" dirty="0" smtClean="0"/>
          </a:p>
          <a:p>
            <a:r>
              <a:rPr lang="en-US" baseline="0" dirty="0" smtClean="0"/>
              <a:t>Talking about suicide will make it happen.</a:t>
            </a:r>
          </a:p>
          <a:p>
            <a:r>
              <a:rPr lang="en-US" baseline="0" dirty="0" smtClean="0"/>
              <a:t>	</a:t>
            </a:r>
            <a:r>
              <a:rPr lang="en-US" i="1" baseline="0" dirty="0" smtClean="0"/>
              <a:t>It will open up communication and is one of the most helpful things to do.</a:t>
            </a:r>
          </a:p>
          <a:p>
            <a:r>
              <a:rPr lang="en-US" baseline="0" dirty="0" smtClean="0"/>
              <a:t>Youth who talk about suicide rarely attempt it.</a:t>
            </a:r>
          </a:p>
          <a:p>
            <a:r>
              <a:rPr lang="en-US" baseline="0" dirty="0" smtClean="0"/>
              <a:t>	</a:t>
            </a:r>
            <a:r>
              <a:rPr lang="en-US" i="1" baseline="0" dirty="0" smtClean="0"/>
              <a:t>Always take any mention of suicide seriously.</a:t>
            </a:r>
          </a:p>
          <a:p>
            <a:r>
              <a:rPr lang="en-US" baseline="0" dirty="0" smtClean="0"/>
              <a:t>Asking a depressed person if they are suicidal is dangerous.</a:t>
            </a:r>
          </a:p>
          <a:p>
            <a:r>
              <a:rPr lang="en-US" baseline="0" dirty="0" smtClean="0"/>
              <a:t>	</a:t>
            </a:r>
            <a:r>
              <a:rPr lang="en-US" i="1" baseline="0" dirty="0" smtClean="0"/>
              <a:t>It does not put the idea into their head.  It opens up communication. If they are suicidal tell an adult. Take them with you.</a:t>
            </a:r>
          </a:p>
          <a:p>
            <a:r>
              <a:rPr lang="en-US" baseline="0" dirty="0" smtClean="0"/>
              <a:t>In most cases, suicide occurs without warning.</a:t>
            </a:r>
          </a:p>
          <a:p>
            <a:r>
              <a:rPr lang="en-US" baseline="0" dirty="0" smtClean="0"/>
              <a:t>	</a:t>
            </a:r>
            <a:r>
              <a:rPr lang="en-US" i="1" baseline="0" dirty="0" smtClean="0"/>
              <a:t>Statistics show that 80% of people who attempt give definite warnings of their intentions.  Others may be either unaware 	of the significance of these warnings or may not know how to respond to them.</a:t>
            </a:r>
          </a:p>
          <a:p>
            <a:r>
              <a:rPr lang="en-US" baseline="0" dirty="0" smtClean="0"/>
              <a:t>Suicidal tendencies are inherited.</a:t>
            </a:r>
          </a:p>
          <a:p>
            <a:r>
              <a:rPr lang="en-US" baseline="0" dirty="0" smtClean="0"/>
              <a:t>	</a:t>
            </a:r>
            <a:r>
              <a:rPr lang="en-US" i="1" baseline="0" dirty="0" smtClean="0"/>
              <a:t>The tendency toward depression may be hereditary. Suicide itself is not hereditary.</a:t>
            </a:r>
          </a:p>
          <a:p>
            <a:r>
              <a:rPr lang="en-US" baseline="0" dirty="0" smtClean="0"/>
              <a:t>People thinking about suicide want to die.</a:t>
            </a:r>
          </a:p>
          <a:p>
            <a:r>
              <a:rPr lang="en-US" baseline="0" dirty="0" smtClean="0"/>
              <a:t>	</a:t>
            </a:r>
            <a:r>
              <a:rPr lang="en-US" i="1" baseline="0" dirty="0" smtClean="0"/>
              <a:t>They do NOT want to die.  They are looking for a way to escape from the intense feelings/situation they are experiencing.</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AA51A3DE-579F-4F86-AE43-6B6DA42256FF}" type="slidenum">
              <a:rPr lang="en-US" smtClean="0"/>
              <a:pPr/>
              <a:t>3</a:t>
            </a:fld>
            <a:endParaRPr lang="en-US"/>
          </a:p>
        </p:txBody>
      </p:sp>
    </p:spTree>
    <p:extLst>
      <p:ext uri="{BB962C8B-B14F-4D97-AF65-F5344CB8AC3E}">
        <p14:creationId xmlns:p14="http://schemas.microsoft.com/office/powerpoint/2010/main" val="886147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Why</a:t>
            </a:r>
            <a:r>
              <a:rPr lang="en-US" baseline="0" dirty="0" smtClean="0"/>
              <a:t>, then, do people attempt suicide?</a:t>
            </a:r>
          </a:p>
          <a:p>
            <a:endParaRPr lang="en-US" baseline="0" dirty="0" smtClean="0"/>
          </a:p>
          <a:p>
            <a:r>
              <a:rPr lang="en-US" baseline="0" dirty="0" smtClean="0"/>
              <a:t>They do NOT want to die.  They want relief from the pain.</a:t>
            </a:r>
            <a:endParaRPr lang="en-US" dirty="0"/>
          </a:p>
        </p:txBody>
      </p:sp>
      <p:sp>
        <p:nvSpPr>
          <p:cNvPr id="4" name="Slide Number Placeholder 3"/>
          <p:cNvSpPr>
            <a:spLocks noGrp="1"/>
          </p:cNvSpPr>
          <p:nvPr>
            <p:ph type="sldNum" sz="quarter" idx="10"/>
          </p:nvPr>
        </p:nvSpPr>
        <p:spPr/>
        <p:txBody>
          <a:bodyPr/>
          <a:lstStyle/>
          <a:p>
            <a:fld id="{AA51A3DE-579F-4F86-AE43-6B6DA42256FF}" type="slidenum">
              <a:rPr lang="en-US" smtClean="0"/>
              <a:pPr/>
              <a:t>4</a:t>
            </a:fld>
            <a:endParaRPr lang="en-US"/>
          </a:p>
        </p:txBody>
      </p:sp>
    </p:spTree>
    <p:extLst>
      <p:ext uri="{BB962C8B-B14F-4D97-AF65-F5344CB8AC3E}">
        <p14:creationId xmlns:p14="http://schemas.microsoft.com/office/powerpoint/2010/main" val="226267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43400"/>
            <a:ext cx="5608320" cy="4800600"/>
          </a:xfrm>
        </p:spPr>
        <p:txBody>
          <a:bodyPr>
            <a:normAutofit fontScale="92500"/>
          </a:bodyPr>
          <a:lstStyle/>
          <a:p>
            <a:r>
              <a:rPr lang="en-US" dirty="0" smtClean="0"/>
              <a:t>Substance Abuse</a:t>
            </a:r>
          </a:p>
          <a:p>
            <a:r>
              <a:rPr lang="en-US" dirty="0" smtClean="0"/>
              <a:t>	</a:t>
            </a:r>
            <a:r>
              <a:rPr lang="en-US" i="1" dirty="0" smtClean="0"/>
              <a:t>Alcohol is a depressant.  The greater the use of alcohol or other drugs to 	mask pain, the great the chance the individual will choose suicide to end 	the pain.</a:t>
            </a:r>
          </a:p>
          <a:p>
            <a:r>
              <a:rPr lang="en-US" i="0" dirty="0" smtClean="0"/>
              <a:t>Mental</a:t>
            </a:r>
            <a:r>
              <a:rPr lang="en-US" i="0" baseline="0" dirty="0" smtClean="0"/>
              <a:t> Illness</a:t>
            </a:r>
            <a:endParaRPr lang="en-US" i="1" baseline="0" dirty="0" smtClean="0"/>
          </a:p>
          <a:p>
            <a:r>
              <a:rPr lang="en-US" i="1" baseline="0" dirty="0" smtClean="0"/>
              <a:t>	A person with untreated mental illness, the risk for suicide increases.</a:t>
            </a:r>
          </a:p>
          <a:p>
            <a:r>
              <a:rPr lang="en-US" i="0" baseline="0" dirty="0" smtClean="0"/>
              <a:t>Feelings of insecurity</a:t>
            </a:r>
          </a:p>
          <a:p>
            <a:r>
              <a:rPr lang="en-US" i="0" baseline="0" dirty="0" smtClean="0"/>
              <a:t>	</a:t>
            </a:r>
            <a:r>
              <a:rPr lang="en-US" i="1" baseline="0" dirty="0" smtClean="0"/>
              <a:t>Some insecurities are normal – </a:t>
            </a:r>
            <a:r>
              <a:rPr lang="en-US" i="1" baseline="0" dirty="0" err="1" smtClean="0"/>
              <a:t>ie</a:t>
            </a:r>
            <a:r>
              <a:rPr lang="en-US" i="1" baseline="0" dirty="0" smtClean="0"/>
              <a:t> why we shower, wear clean clothes, may/may 	not raise our hand in class.  We want to ‘fit in.’ 	Being in a constant state of 	feeling like we don’t ‘fit in’ increases the risk of suicide.</a:t>
            </a:r>
          </a:p>
          <a:p>
            <a:r>
              <a:rPr lang="en-US" i="0" baseline="0" dirty="0" smtClean="0"/>
              <a:t>Depression</a:t>
            </a:r>
            <a:r>
              <a:rPr lang="en-US" i="0" dirty="0" smtClean="0"/>
              <a:t> 	</a:t>
            </a:r>
            <a:r>
              <a:rPr lang="en-US" i="1" baseline="0" dirty="0" smtClean="0"/>
              <a:t>Bottom line – Suicide is a result of depression – caused by  a number of sources:</a:t>
            </a:r>
          </a:p>
          <a:p>
            <a:r>
              <a:rPr lang="en-US" i="1" dirty="0" smtClean="0"/>
              <a:t>     </a:t>
            </a:r>
            <a:r>
              <a:rPr lang="en-US" i="1" baseline="0" dirty="0" smtClean="0"/>
              <a:t>Biochemical – the imbalance of brain chemicals may lead to depression and is 		treatable</a:t>
            </a:r>
          </a:p>
          <a:p>
            <a:r>
              <a:rPr lang="en-US" i="1" dirty="0" smtClean="0"/>
              <a:t>     </a:t>
            </a:r>
            <a:r>
              <a:rPr lang="en-US" i="1" baseline="0" dirty="0" smtClean="0"/>
              <a:t>Unchanging  Economic conditions – a situation that may cause depression</a:t>
            </a:r>
          </a:p>
          <a:p>
            <a:r>
              <a:rPr lang="en-US" i="1" dirty="0" smtClean="0"/>
              <a:t>     </a:t>
            </a:r>
            <a:r>
              <a:rPr lang="en-US" i="1" baseline="0" dirty="0" smtClean="0"/>
              <a:t>Family Crisis:  Separation, Divorce, parent incarcerated, loss of job or housing</a:t>
            </a:r>
          </a:p>
          <a:p>
            <a:r>
              <a:rPr lang="en-US" i="1" dirty="0" smtClean="0"/>
              <a:t>     </a:t>
            </a:r>
            <a:r>
              <a:rPr lang="en-US" i="1" baseline="0" dirty="0" smtClean="0"/>
              <a:t>School/Social:  There is nothing cute or normal or acceptable about cullying, whether it’s a 	toddler on the playground or a teen using the internet to torment a classmate.  </a:t>
            </a:r>
          </a:p>
          <a:p>
            <a:r>
              <a:rPr lang="en-US" i="1" baseline="0" dirty="0" smtClean="0"/>
              <a:t>	PAY ATTENTION to what’s happening to your friends.  	</a:t>
            </a:r>
          </a:p>
          <a:p>
            <a:r>
              <a:rPr lang="en-US" i="1" baseline="0" dirty="0" smtClean="0"/>
              <a:t>	PAY EVEN CLOSER ATTENTION to how your friends are treating others.  	Bullying is wrong.  If you are part of it, WAKE UP to what you’ve done or 	are still doing.  Show more gratitude for whatever advantage you have. It 	needs to STOP.  We need all of you to find your courage!</a:t>
            </a:r>
          </a:p>
          <a:p>
            <a:r>
              <a:rPr lang="en-US" i="1" baseline="0" dirty="0" smtClean="0"/>
              <a:t>	Gossip must also STOP!  Passing along information to a friend because 	you think they would want to know is GOSSIP.  It must stop.  You must 	find your courage!  </a:t>
            </a:r>
          </a:p>
          <a:p>
            <a:endParaRPr lang="en-US" i="1" baseline="0" dirty="0" smtClean="0"/>
          </a:p>
          <a:p>
            <a:r>
              <a:rPr lang="en-US" i="1" baseline="0" dirty="0" smtClean="0"/>
              <a:t>	</a:t>
            </a:r>
            <a:r>
              <a:rPr lang="en-US" b="1" i="1" baseline="0" dirty="0" smtClean="0"/>
              <a:t>IF YOU DON’T STAND UP WHO WILL?!</a:t>
            </a:r>
            <a:endParaRPr lang="en-US" b="1" i="0" baseline="0" dirty="0" smtClean="0"/>
          </a:p>
          <a:p>
            <a:endParaRPr lang="en-US" i="0" dirty="0"/>
          </a:p>
        </p:txBody>
      </p:sp>
      <p:sp>
        <p:nvSpPr>
          <p:cNvPr id="4" name="Slide Number Placeholder 3"/>
          <p:cNvSpPr>
            <a:spLocks noGrp="1"/>
          </p:cNvSpPr>
          <p:nvPr>
            <p:ph type="sldNum" sz="quarter" idx="10"/>
          </p:nvPr>
        </p:nvSpPr>
        <p:spPr/>
        <p:txBody>
          <a:bodyPr/>
          <a:lstStyle/>
          <a:p>
            <a:fld id="{AA51A3DE-579F-4F86-AE43-6B6DA42256FF}" type="slidenum">
              <a:rPr lang="en-US" smtClean="0"/>
              <a:pPr/>
              <a:t>5</a:t>
            </a:fld>
            <a:endParaRPr lang="en-US"/>
          </a:p>
        </p:txBody>
      </p:sp>
    </p:spTree>
    <p:extLst>
      <p:ext uri="{BB962C8B-B14F-4D97-AF65-F5344CB8AC3E}">
        <p14:creationId xmlns:p14="http://schemas.microsoft.com/office/powerpoint/2010/main" val="15063349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Review</a:t>
            </a:r>
            <a:r>
              <a:rPr lang="en-US" baseline="0" dirty="0" smtClean="0"/>
              <a:t> warning signs.  </a:t>
            </a:r>
          </a:p>
          <a:p>
            <a:r>
              <a:rPr lang="en-US" i="1" baseline="0" dirty="0" smtClean="0"/>
              <a:t>If you have any question about whether or not something is a sign of depression or possible suicide, </a:t>
            </a:r>
            <a:r>
              <a:rPr lang="en-US" b="1" i="0" u="sng" baseline="0" dirty="0" smtClean="0"/>
              <a:t>TELL AN ADULT.  </a:t>
            </a:r>
            <a:r>
              <a:rPr lang="en-US" i="1" baseline="0" dirty="0" smtClean="0"/>
              <a:t>Do not keep your concerns a secret.  If a friend shares their feelings/intentions with you and asks you to keep it secret, DO NOT DO IT!  It is better to have your friend alive and angry with you than to have your friend dead to suicide.  </a:t>
            </a:r>
            <a:r>
              <a:rPr lang="en-US" b="1" i="1" baseline="0" dirty="0" smtClean="0"/>
              <a:t>BREAK A SECRET.  SAVE A LIFE!!</a:t>
            </a:r>
          </a:p>
          <a:p>
            <a:endParaRPr lang="en-US" b="0" i="1" baseline="0" dirty="0" smtClean="0"/>
          </a:p>
          <a:p>
            <a:r>
              <a:rPr lang="en-US" b="0" i="0" baseline="0" dirty="0" smtClean="0"/>
              <a:t>VIEW  “Never Ever”</a:t>
            </a:r>
            <a:endParaRPr lang="en-US" b="0" i="0" dirty="0"/>
          </a:p>
        </p:txBody>
      </p:sp>
      <p:sp>
        <p:nvSpPr>
          <p:cNvPr id="4" name="Slide Number Placeholder 3"/>
          <p:cNvSpPr>
            <a:spLocks noGrp="1"/>
          </p:cNvSpPr>
          <p:nvPr>
            <p:ph type="sldNum" sz="quarter" idx="10"/>
          </p:nvPr>
        </p:nvSpPr>
        <p:spPr/>
        <p:txBody>
          <a:bodyPr/>
          <a:lstStyle/>
          <a:p>
            <a:fld id="{AA51A3DE-579F-4F86-AE43-6B6DA42256FF}" type="slidenum">
              <a:rPr lang="en-US" smtClean="0"/>
              <a:pPr/>
              <a:t>6</a:t>
            </a:fld>
            <a:endParaRPr lang="en-US"/>
          </a:p>
        </p:txBody>
      </p:sp>
    </p:spTree>
    <p:extLst>
      <p:ext uri="{BB962C8B-B14F-4D97-AF65-F5344CB8AC3E}">
        <p14:creationId xmlns:p14="http://schemas.microsoft.com/office/powerpoint/2010/main" val="3106816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Take out your phone.  Create a new contact</a:t>
            </a:r>
            <a:r>
              <a:rPr lang="en-US" baseline="0" dirty="0" smtClean="0"/>
              <a:t> for Macomb County Crisis Center and OK2SAY.</a:t>
            </a:r>
          </a:p>
          <a:p>
            <a:r>
              <a:rPr lang="en-US" baseline="0" dirty="0" smtClean="0"/>
              <a:t>Share this information with your parents when you get home.</a:t>
            </a:r>
          </a:p>
          <a:p>
            <a:endParaRPr lang="en-US" baseline="0" dirty="0" smtClean="0"/>
          </a:p>
          <a:p>
            <a:r>
              <a:rPr lang="en-US" b="1" baseline="0" dirty="0" smtClean="0"/>
              <a:t>VIEW “Empty Seat PSA”</a:t>
            </a:r>
            <a:endParaRPr lang="en-US" b="1" dirty="0"/>
          </a:p>
        </p:txBody>
      </p:sp>
      <p:sp>
        <p:nvSpPr>
          <p:cNvPr id="4" name="Slide Number Placeholder 3"/>
          <p:cNvSpPr>
            <a:spLocks noGrp="1"/>
          </p:cNvSpPr>
          <p:nvPr>
            <p:ph type="sldNum" sz="quarter" idx="10"/>
          </p:nvPr>
        </p:nvSpPr>
        <p:spPr/>
        <p:txBody>
          <a:bodyPr/>
          <a:lstStyle/>
          <a:p>
            <a:fld id="{AA51A3DE-579F-4F86-AE43-6B6DA42256FF}" type="slidenum">
              <a:rPr lang="en-US" smtClean="0"/>
              <a:pPr/>
              <a:t>7</a:t>
            </a:fld>
            <a:endParaRPr lang="en-US"/>
          </a:p>
        </p:txBody>
      </p:sp>
    </p:spTree>
    <p:extLst>
      <p:ext uri="{BB962C8B-B14F-4D97-AF65-F5344CB8AC3E}">
        <p14:creationId xmlns:p14="http://schemas.microsoft.com/office/powerpoint/2010/main" val="15623565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have the power to save lives.  </a:t>
            </a:r>
          </a:p>
          <a:p>
            <a:endParaRPr lang="en-US" dirty="0" smtClean="0"/>
          </a:p>
          <a:p>
            <a:r>
              <a:rPr lang="en-US" dirty="0" smtClean="0"/>
              <a:t>Do something different.</a:t>
            </a:r>
          </a:p>
          <a:p>
            <a:endParaRPr lang="en-US" dirty="0" smtClean="0"/>
          </a:p>
          <a:p>
            <a:r>
              <a:rPr lang="en-US" dirty="0" smtClean="0"/>
              <a:t>Be </a:t>
            </a:r>
            <a:r>
              <a:rPr lang="en-US" smtClean="0"/>
              <a:t>the change!</a:t>
            </a:r>
            <a:endParaRPr lang="en-US" dirty="0"/>
          </a:p>
        </p:txBody>
      </p:sp>
      <p:sp>
        <p:nvSpPr>
          <p:cNvPr id="4" name="Slide Number Placeholder 3"/>
          <p:cNvSpPr>
            <a:spLocks noGrp="1"/>
          </p:cNvSpPr>
          <p:nvPr>
            <p:ph type="sldNum" sz="quarter" idx="10"/>
          </p:nvPr>
        </p:nvSpPr>
        <p:spPr/>
        <p:txBody>
          <a:bodyPr/>
          <a:lstStyle/>
          <a:p>
            <a:fld id="{AA51A3DE-579F-4F86-AE43-6B6DA42256FF}" type="slidenum">
              <a:rPr lang="en-US" smtClean="0"/>
              <a:pPr/>
              <a:t>8</a:t>
            </a:fld>
            <a:endParaRPr lang="en-US"/>
          </a:p>
        </p:txBody>
      </p:sp>
    </p:spTree>
    <p:extLst>
      <p:ext uri="{BB962C8B-B14F-4D97-AF65-F5344CB8AC3E}">
        <p14:creationId xmlns:p14="http://schemas.microsoft.com/office/powerpoint/2010/main" val="1102907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00205F-CC29-431E-B544-B093FF5AF6D1}" type="datetimeFigureOut">
              <a:rPr lang="en-US" smtClean="0"/>
              <a:pPr/>
              <a:t>07/20/2015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D58F-AEF7-41EC-AE60-CC12F5B24E78}" type="slidenum">
              <a:rPr lang="en-US" smtClean="0"/>
              <a:pPr/>
              <a:t>‹#›</a:t>
            </a:fld>
            <a:endParaRPr lang="en-US"/>
          </a:p>
        </p:txBody>
      </p:sp>
    </p:spTree>
    <p:extLst>
      <p:ext uri="{BB962C8B-B14F-4D97-AF65-F5344CB8AC3E}">
        <p14:creationId xmlns:p14="http://schemas.microsoft.com/office/powerpoint/2010/main" val="1869926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00205F-CC29-431E-B544-B093FF5AF6D1}" type="datetimeFigureOut">
              <a:rPr lang="en-US" smtClean="0"/>
              <a:pPr/>
              <a:t>07/20/2015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D58F-AEF7-41EC-AE60-CC12F5B24E78}" type="slidenum">
              <a:rPr lang="en-US" smtClean="0"/>
              <a:pPr/>
              <a:t>‹#›</a:t>
            </a:fld>
            <a:endParaRPr lang="en-US"/>
          </a:p>
        </p:txBody>
      </p:sp>
    </p:spTree>
    <p:extLst>
      <p:ext uri="{BB962C8B-B14F-4D97-AF65-F5344CB8AC3E}">
        <p14:creationId xmlns:p14="http://schemas.microsoft.com/office/powerpoint/2010/main" val="3762277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00205F-CC29-431E-B544-B093FF5AF6D1}" type="datetimeFigureOut">
              <a:rPr lang="en-US" smtClean="0"/>
              <a:pPr/>
              <a:t>07/20/2015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D58F-AEF7-41EC-AE60-CC12F5B24E78}" type="slidenum">
              <a:rPr lang="en-US" smtClean="0"/>
              <a:pPr/>
              <a:t>‹#›</a:t>
            </a:fld>
            <a:endParaRPr lang="en-US"/>
          </a:p>
        </p:txBody>
      </p:sp>
    </p:spTree>
    <p:extLst>
      <p:ext uri="{BB962C8B-B14F-4D97-AF65-F5344CB8AC3E}">
        <p14:creationId xmlns:p14="http://schemas.microsoft.com/office/powerpoint/2010/main" val="2139280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00205F-CC29-431E-B544-B093FF5AF6D1}" type="datetimeFigureOut">
              <a:rPr lang="en-US" smtClean="0"/>
              <a:pPr/>
              <a:t>07/20/2015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D58F-AEF7-41EC-AE60-CC12F5B24E78}" type="slidenum">
              <a:rPr lang="en-US" smtClean="0"/>
              <a:pPr/>
              <a:t>‹#›</a:t>
            </a:fld>
            <a:endParaRPr lang="en-US"/>
          </a:p>
        </p:txBody>
      </p:sp>
    </p:spTree>
    <p:extLst>
      <p:ext uri="{BB962C8B-B14F-4D97-AF65-F5344CB8AC3E}">
        <p14:creationId xmlns:p14="http://schemas.microsoft.com/office/powerpoint/2010/main" val="2738311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00205F-CC29-431E-B544-B093FF5AF6D1}" type="datetimeFigureOut">
              <a:rPr lang="en-US" smtClean="0"/>
              <a:pPr/>
              <a:t>07/20/2015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D58F-AEF7-41EC-AE60-CC12F5B24E78}" type="slidenum">
              <a:rPr lang="en-US" smtClean="0"/>
              <a:pPr/>
              <a:t>‹#›</a:t>
            </a:fld>
            <a:endParaRPr lang="en-US"/>
          </a:p>
        </p:txBody>
      </p:sp>
    </p:spTree>
    <p:extLst>
      <p:ext uri="{BB962C8B-B14F-4D97-AF65-F5344CB8AC3E}">
        <p14:creationId xmlns:p14="http://schemas.microsoft.com/office/powerpoint/2010/main" val="2565173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00205F-CC29-431E-B544-B093FF5AF6D1}" type="datetimeFigureOut">
              <a:rPr lang="en-US" smtClean="0"/>
              <a:pPr/>
              <a:t>07/20/2015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7D58F-AEF7-41EC-AE60-CC12F5B24E78}" type="slidenum">
              <a:rPr lang="en-US" smtClean="0"/>
              <a:pPr/>
              <a:t>‹#›</a:t>
            </a:fld>
            <a:endParaRPr lang="en-US"/>
          </a:p>
        </p:txBody>
      </p:sp>
    </p:spTree>
    <p:extLst>
      <p:ext uri="{BB962C8B-B14F-4D97-AF65-F5344CB8AC3E}">
        <p14:creationId xmlns:p14="http://schemas.microsoft.com/office/powerpoint/2010/main" val="3920891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00205F-CC29-431E-B544-B093FF5AF6D1}" type="datetimeFigureOut">
              <a:rPr lang="en-US" smtClean="0"/>
              <a:pPr/>
              <a:t>07/20/2015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A7D58F-AEF7-41EC-AE60-CC12F5B24E78}" type="slidenum">
              <a:rPr lang="en-US" smtClean="0"/>
              <a:pPr/>
              <a:t>‹#›</a:t>
            </a:fld>
            <a:endParaRPr lang="en-US"/>
          </a:p>
        </p:txBody>
      </p:sp>
    </p:spTree>
    <p:extLst>
      <p:ext uri="{BB962C8B-B14F-4D97-AF65-F5344CB8AC3E}">
        <p14:creationId xmlns:p14="http://schemas.microsoft.com/office/powerpoint/2010/main" val="1831488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00205F-CC29-431E-B544-B093FF5AF6D1}" type="datetimeFigureOut">
              <a:rPr lang="en-US" smtClean="0"/>
              <a:pPr/>
              <a:t>07/20/2015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A7D58F-AEF7-41EC-AE60-CC12F5B24E78}" type="slidenum">
              <a:rPr lang="en-US" smtClean="0"/>
              <a:pPr/>
              <a:t>‹#›</a:t>
            </a:fld>
            <a:endParaRPr lang="en-US"/>
          </a:p>
        </p:txBody>
      </p:sp>
    </p:spTree>
    <p:extLst>
      <p:ext uri="{BB962C8B-B14F-4D97-AF65-F5344CB8AC3E}">
        <p14:creationId xmlns:p14="http://schemas.microsoft.com/office/powerpoint/2010/main" val="4171476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00205F-CC29-431E-B544-B093FF5AF6D1}" type="datetimeFigureOut">
              <a:rPr lang="en-US" smtClean="0"/>
              <a:pPr/>
              <a:t>07/20/2015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A7D58F-AEF7-41EC-AE60-CC12F5B24E78}" type="slidenum">
              <a:rPr lang="en-US" smtClean="0"/>
              <a:pPr/>
              <a:t>‹#›</a:t>
            </a:fld>
            <a:endParaRPr lang="en-US"/>
          </a:p>
        </p:txBody>
      </p:sp>
    </p:spTree>
    <p:extLst>
      <p:ext uri="{BB962C8B-B14F-4D97-AF65-F5344CB8AC3E}">
        <p14:creationId xmlns:p14="http://schemas.microsoft.com/office/powerpoint/2010/main" val="3905772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00205F-CC29-431E-B544-B093FF5AF6D1}" type="datetimeFigureOut">
              <a:rPr lang="en-US" smtClean="0"/>
              <a:pPr/>
              <a:t>07/20/2015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7D58F-AEF7-41EC-AE60-CC12F5B24E78}" type="slidenum">
              <a:rPr lang="en-US" smtClean="0"/>
              <a:pPr/>
              <a:t>‹#›</a:t>
            </a:fld>
            <a:endParaRPr lang="en-US"/>
          </a:p>
        </p:txBody>
      </p:sp>
    </p:spTree>
    <p:extLst>
      <p:ext uri="{BB962C8B-B14F-4D97-AF65-F5344CB8AC3E}">
        <p14:creationId xmlns:p14="http://schemas.microsoft.com/office/powerpoint/2010/main" val="1435850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00205F-CC29-431E-B544-B093FF5AF6D1}" type="datetimeFigureOut">
              <a:rPr lang="en-US" smtClean="0"/>
              <a:pPr/>
              <a:t>07/20/2015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7D58F-AEF7-41EC-AE60-CC12F5B24E78}" type="slidenum">
              <a:rPr lang="en-US" smtClean="0"/>
              <a:pPr/>
              <a:t>‹#›</a:t>
            </a:fld>
            <a:endParaRPr lang="en-US"/>
          </a:p>
        </p:txBody>
      </p:sp>
    </p:spTree>
    <p:extLst>
      <p:ext uri="{BB962C8B-B14F-4D97-AF65-F5344CB8AC3E}">
        <p14:creationId xmlns:p14="http://schemas.microsoft.com/office/powerpoint/2010/main" val="1098837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00205F-CC29-431E-B544-B093FF5AF6D1}" type="datetimeFigureOut">
              <a:rPr lang="en-US" smtClean="0"/>
              <a:pPr/>
              <a:t>07/20/2015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A7D58F-AEF7-41EC-AE60-CC12F5B24E78}" type="slidenum">
              <a:rPr lang="en-US" smtClean="0"/>
              <a:pPr/>
              <a:t>‹#›</a:t>
            </a:fld>
            <a:endParaRPr lang="en-US"/>
          </a:p>
        </p:txBody>
      </p:sp>
    </p:spTree>
    <p:extLst>
      <p:ext uri="{BB962C8B-B14F-4D97-AF65-F5344CB8AC3E}">
        <p14:creationId xmlns:p14="http://schemas.microsoft.com/office/powerpoint/2010/main" val="48012973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33400"/>
            <a:ext cx="8229600" cy="1447800"/>
          </a:xfrm>
        </p:spPr>
        <p:txBody>
          <a:bodyPr>
            <a:noAutofit/>
          </a:bodyPr>
          <a:lstStyle/>
          <a:p>
            <a:r>
              <a:rPr lang="en-US" sz="8800" b="1" dirty="0" smtClean="0">
                <a:latin typeface="Comic Sans MS" pitchFamily="66" charset="0"/>
              </a:rPr>
              <a:t>Class of 2019</a:t>
            </a:r>
            <a:endParaRPr lang="en-US" sz="8800" b="1" dirty="0">
              <a:latin typeface="Comic Sans MS" pitchFamily="66" charset="0"/>
            </a:endParaRPr>
          </a:p>
        </p:txBody>
      </p:sp>
      <p:pic>
        <p:nvPicPr>
          <p:cNvPr id="1026" name="Picture 2" descr="C:\Documents and Settings\gierado\Local Settings\Temporary Internet Files\Content.IE5\FDP9S958\MP900414104[1].jpg"/>
          <p:cNvPicPr>
            <a:picLocks noGrp="1" noChangeAspect="1" noChangeArrowheads="1"/>
          </p:cNvPicPr>
          <p:nvPr>
            <p:ph idx="1"/>
          </p:nvPr>
        </p:nvPicPr>
        <p:blipFill>
          <a:blip r:embed="rId3" cstate="print"/>
          <a:srcRect/>
          <a:stretch>
            <a:fillRect/>
          </a:stretch>
        </p:blipFill>
        <p:spPr bwMode="auto">
          <a:xfrm>
            <a:off x="1905000" y="2286000"/>
            <a:ext cx="5237565" cy="4068763"/>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533400"/>
            <a:ext cx="7772400" cy="2514600"/>
          </a:xfrm>
          <a:noFill/>
          <a:ln>
            <a:solidFill>
              <a:schemeClr val="accent1"/>
            </a:solidFill>
          </a:ln>
        </p:spPr>
        <p:txBody>
          <a:bodyPr>
            <a:noAutofit/>
          </a:bodyPr>
          <a:lstStyle/>
          <a:p>
            <a:r>
              <a:rPr lang="en-US" dirty="0">
                <a:latin typeface="Comic Sans MS" pitchFamily="66" charset="0"/>
              </a:rPr>
              <a:t>YELLOW RIBBON</a:t>
            </a:r>
            <a:br>
              <a:rPr lang="en-US" dirty="0">
                <a:latin typeface="Comic Sans MS" pitchFamily="66" charset="0"/>
              </a:rPr>
            </a:br>
            <a:r>
              <a:rPr lang="en-US" dirty="0">
                <a:latin typeface="Comic Sans MS" pitchFamily="66" charset="0"/>
              </a:rPr>
              <a:t>Suicide Prevention</a:t>
            </a:r>
          </a:p>
        </p:txBody>
      </p:sp>
      <p:sp>
        <p:nvSpPr>
          <p:cNvPr id="3" name="Subtitle 2"/>
          <p:cNvSpPr>
            <a:spLocks noGrp="1"/>
          </p:cNvSpPr>
          <p:nvPr>
            <p:ph type="subTitle" idx="1"/>
          </p:nvPr>
        </p:nvSpPr>
        <p:spPr>
          <a:xfrm>
            <a:off x="1143000" y="3505200"/>
            <a:ext cx="6400800" cy="1752600"/>
          </a:xfrm>
        </p:spPr>
        <p:txBody>
          <a:bodyPr/>
          <a:lstStyle/>
          <a:p>
            <a:endParaRPr lang="en-US" dirty="0" smtClean="0"/>
          </a:p>
          <a:p>
            <a:r>
              <a:rPr lang="en-US" b="1" i="1" dirty="0" smtClean="0">
                <a:solidFill>
                  <a:schemeClr val="tx1"/>
                </a:solidFill>
                <a:latin typeface="Comic Sans MS" pitchFamily="66" charset="0"/>
              </a:rPr>
              <a:t>Suicide is </a:t>
            </a:r>
            <a:r>
              <a:rPr lang="en-US" b="1" i="1" u="sng" dirty="0" smtClean="0">
                <a:solidFill>
                  <a:schemeClr val="tx1"/>
                </a:solidFill>
                <a:latin typeface="Comic Sans MS" pitchFamily="66" charset="0"/>
              </a:rPr>
              <a:t>never</a:t>
            </a:r>
            <a:r>
              <a:rPr lang="en-US" b="1" i="1" dirty="0" smtClean="0">
                <a:solidFill>
                  <a:schemeClr val="tx1"/>
                </a:solidFill>
                <a:latin typeface="Comic Sans MS" pitchFamily="66" charset="0"/>
              </a:rPr>
              <a:t> an option</a:t>
            </a:r>
            <a:r>
              <a:rPr lang="en-US" dirty="0" smtClean="0">
                <a:solidFill>
                  <a:schemeClr val="tx1"/>
                </a:solidFill>
                <a:latin typeface="Comic Sans MS" pitchFamily="66" charset="0"/>
              </a:rPr>
              <a:t>.</a:t>
            </a:r>
            <a:endParaRPr lang="en-US" dirty="0">
              <a:solidFill>
                <a:schemeClr val="tx1"/>
              </a:solidFill>
              <a:latin typeface="Comic Sans MS" pitchFamily="66" charset="0"/>
            </a:endParaRPr>
          </a:p>
        </p:txBody>
      </p:sp>
    </p:spTree>
    <p:extLst>
      <p:ext uri="{BB962C8B-B14F-4D97-AF65-F5344CB8AC3E}">
        <p14:creationId xmlns:p14="http://schemas.microsoft.com/office/powerpoint/2010/main" val="1252001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Myths About Teen Suicide</a:t>
            </a:r>
            <a:endParaRPr lang="en-US" dirty="0"/>
          </a:p>
        </p:txBody>
      </p:sp>
      <p:sp>
        <p:nvSpPr>
          <p:cNvPr id="3" name="Content Placeholder 2"/>
          <p:cNvSpPr>
            <a:spLocks noGrp="1"/>
          </p:cNvSpPr>
          <p:nvPr>
            <p:ph idx="1"/>
          </p:nvPr>
        </p:nvSpPr>
        <p:spPr/>
        <p:txBody>
          <a:bodyPr>
            <a:normAutofit/>
          </a:bodyPr>
          <a:lstStyle/>
          <a:p>
            <a:r>
              <a:rPr lang="en-US" dirty="0" smtClean="0"/>
              <a:t>Talking about suicide will make it happen.</a:t>
            </a:r>
          </a:p>
          <a:p>
            <a:r>
              <a:rPr lang="en-US" dirty="0" smtClean="0"/>
              <a:t>Youth who talk about suicide rarely attempt it.</a:t>
            </a:r>
          </a:p>
          <a:p>
            <a:r>
              <a:rPr lang="en-US" dirty="0" smtClean="0"/>
              <a:t>Asking a depressed person if they are suicidal is dangerous.</a:t>
            </a:r>
          </a:p>
          <a:p>
            <a:r>
              <a:rPr lang="en-US" dirty="0" smtClean="0"/>
              <a:t>In most cases, suicide occurs without warning.</a:t>
            </a:r>
          </a:p>
          <a:p>
            <a:r>
              <a:rPr lang="en-US" dirty="0" smtClean="0"/>
              <a:t>Suicidal tendencies are inherited.</a:t>
            </a:r>
          </a:p>
          <a:p>
            <a:r>
              <a:rPr lang="en-US" dirty="0" smtClean="0"/>
              <a:t>People thinking about suicide want to die.</a:t>
            </a:r>
            <a:endParaRPr lang="en-US" dirty="0"/>
          </a:p>
        </p:txBody>
      </p:sp>
    </p:spTree>
    <p:extLst>
      <p:ext uri="{BB962C8B-B14F-4D97-AF65-F5344CB8AC3E}">
        <p14:creationId xmlns:p14="http://schemas.microsoft.com/office/powerpoint/2010/main" val="4069249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2133599"/>
          </a:xfrm>
        </p:spPr>
        <p:txBody>
          <a:bodyPr/>
          <a:lstStyle/>
          <a:p>
            <a:r>
              <a:rPr lang="en-US" dirty="0" smtClean="0">
                <a:latin typeface="Comic Sans MS" pitchFamily="66" charset="0"/>
              </a:rPr>
              <a:t>Why Suicide?</a:t>
            </a:r>
            <a:endParaRPr lang="en-US" dirty="0">
              <a:latin typeface="Comic Sans MS" pitchFamily="66" charset="0"/>
            </a:endParaRPr>
          </a:p>
        </p:txBody>
      </p:sp>
      <p:sp>
        <p:nvSpPr>
          <p:cNvPr id="3" name="Subtitle 2"/>
          <p:cNvSpPr>
            <a:spLocks noGrp="1"/>
          </p:cNvSpPr>
          <p:nvPr>
            <p:ph type="subTitle" idx="1"/>
          </p:nvPr>
        </p:nvSpPr>
        <p:spPr>
          <a:xfrm>
            <a:off x="1371600" y="3124200"/>
            <a:ext cx="6400800" cy="3200400"/>
          </a:xfrm>
        </p:spPr>
        <p:txBody>
          <a:bodyPr/>
          <a:lstStyle/>
          <a:p>
            <a:pPr marL="457200" indent="-457200" algn="l">
              <a:buFont typeface="Arial" panose="020B0604020202020204" pitchFamily="34" charset="0"/>
              <a:buChar char="•"/>
            </a:pPr>
            <a:r>
              <a:rPr lang="en-US" b="1" dirty="0" smtClean="0">
                <a:solidFill>
                  <a:schemeClr val="tx1"/>
                </a:solidFill>
                <a:latin typeface="Comic Sans MS" pitchFamily="66" charset="0"/>
              </a:rPr>
              <a:t>Relief from/Solution to problems</a:t>
            </a:r>
          </a:p>
          <a:p>
            <a:pPr marL="457200" indent="-457200" algn="l">
              <a:buFont typeface="Arial" panose="020B0604020202020204" pitchFamily="34" charset="0"/>
              <a:buChar char="•"/>
            </a:pPr>
            <a:r>
              <a:rPr lang="en-US" b="1" dirty="0" smtClean="0">
                <a:solidFill>
                  <a:schemeClr val="tx1"/>
                </a:solidFill>
                <a:latin typeface="Comic Sans MS" pitchFamily="66" charset="0"/>
              </a:rPr>
              <a:t>End of a burden</a:t>
            </a:r>
          </a:p>
          <a:p>
            <a:pPr marL="457200" indent="-457200" algn="l">
              <a:buFont typeface="Arial" panose="020B0604020202020204" pitchFamily="34" charset="0"/>
              <a:buChar char="•"/>
            </a:pPr>
            <a:r>
              <a:rPr lang="en-US" b="1" dirty="0" smtClean="0">
                <a:solidFill>
                  <a:schemeClr val="tx1"/>
                </a:solidFill>
                <a:latin typeface="Comic Sans MS" pitchFamily="66" charset="0"/>
              </a:rPr>
              <a:t>Anger/Revenge</a:t>
            </a:r>
            <a:endParaRPr lang="en-US" b="1" dirty="0">
              <a:solidFill>
                <a:schemeClr val="tx1"/>
              </a:solidFill>
              <a:latin typeface="Comic Sans MS" pitchFamily="66" charset="0"/>
            </a:endParaRPr>
          </a:p>
          <a:p>
            <a:pPr marL="457200" indent="-457200" algn="l">
              <a:buFont typeface="Arial" panose="020B0604020202020204" pitchFamily="34" charset="0"/>
              <a:buChar char="•"/>
            </a:pPr>
            <a:endParaRPr lang="en-US" dirty="0" smtClean="0"/>
          </a:p>
          <a:p>
            <a:pPr marL="457200" indent="-457200" algn="l">
              <a:buFont typeface="Arial" panose="020B0604020202020204" pitchFamily="34" charset="0"/>
              <a:buChar char="•"/>
            </a:pPr>
            <a:endParaRPr lang="en-US" dirty="0"/>
          </a:p>
        </p:txBody>
      </p:sp>
    </p:spTree>
    <p:extLst>
      <p:ext uri="{BB962C8B-B14F-4D97-AF65-F5344CB8AC3E}">
        <p14:creationId xmlns:p14="http://schemas.microsoft.com/office/powerpoint/2010/main" val="842485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itchFamily="66" charset="0"/>
              </a:rPr>
              <a:t>Main Causes of Suicide</a:t>
            </a:r>
            <a:endParaRPr lang="en-US" dirty="0">
              <a:latin typeface="Comic Sans MS" pitchFamily="66" charset="0"/>
            </a:endParaRPr>
          </a:p>
        </p:txBody>
      </p:sp>
      <p:sp>
        <p:nvSpPr>
          <p:cNvPr id="3" name="Content Placeholder 2"/>
          <p:cNvSpPr>
            <a:spLocks noGrp="1"/>
          </p:cNvSpPr>
          <p:nvPr>
            <p:ph idx="1"/>
          </p:nvPr>
        </p:nvSpPr>
        <p:spPr>
          <a:xfrm>
            <a:off x="304800" y="1600200"/>
            <a:ext cx="8382000" cy="4525963"/>
          </a:xfrm>
        </p:spPr>
        <p:txBody>
          <a:bodyPr>
            <a:normAutofit/>
          </a:bodyPr>
          <a:lstStyle/>
          <a:p>
            <a:r>
              <a:rPr lang="en-US" dirty="0" smtClean="0">
                <a:latin typeface="Comic Sans MS" pitchFamily="66" charset="0"/>
              </a:rPr>
              <a:t>Substance Abuse</a:t>
            </a:r>
          </a:p>
          <a:p>
            <a:r>
              <a:rPr lang="en-US" dirty="0" smtClean="0">
                <a:latin typeface="Comic Sans MS" pitchFamily="66" charset="0"/>
              </a:rPr>
              <a:t>Mental Illness</a:t>
            </a:r>
          </a:p>
          <a:p>
            <a:r>
              <a:rPr lang="en-US" dirty="0" smtClean="0">
                <a:latin typeface="Comic Sans MS" pitchFamily="66" charset="0"/>
              </a:rPr>
              <a:t>Feelings of insecurity</a:t>
            </a:r>
          </a:p>
          <a:p>
            <a:r>
              <a:rPr lang="en-US" dirty="0" smtClean="0">
                <a:latin typeface="Comic Sans MS" pitchFamily="66" charset="0"/>
              </a:rPr>
              <a:t>Depression</a:t>
            </a:r>
          </a:p>
          <a:p>
            <a:pPr lvl="1"/>
            <a:r>
              <a:rPr lang="en-US" dirty="0" smtClean="0">
                <a:latin typeface="Comic Sans MS" pitchFamily="66" charset="0"/>
              </a:rPr>
              <a:t>Social/School situations (where are you +/-)</a:t>
            </a:r>
          </a:p>
          <a:p>
            <a:pPr lvl="1"/>
            <a:r>
              <a:rPr lang="en-US" dirty="0" smtClean="0">
                <a:latin typeface="Comic Sans MS" pitchFamily="66" charset="0"/>
              </a:rPr>
              <a:t>Family crisis</a:t>
            </a:r>
          </a:p>
          <a:p>
            <a:pPr lvl="1"/>
            <a:r>
              <a:rPr lang="en-US" dirty="0" smtClean="0">
                <a:latin typeface="Comic Sans MS" pitchFamily="66" charset="0"/>
              </a:rPr>
              <a:t>Economic conditions</a:t>
            </a:r>
          </a:p>
          <a:p>
            <a:pPr lvl="1"/>
            <a:r>
              <a:rPr lang="en-US" dirty="0" smtClean="0">
                <a:latin typeface="Comic Sans MS" pitchFamily="66" charset="0"/>
              </a:rPr>
              <a:t>Biochemical</a:t>
            </a:r>
            <a:endParaRPr lang="en-US" dirty="0">
              <a:latin typeface="Comic Sans MS" pitchFamily="66" charset="0"/>
            </a:endParaRPr>
          </a:p>
        </p:txBody>
      </p:sp>
    </p:spTree>
    <p:extLst>
      <p:ext uri="{BB962C8B-B14F-4D97-AF65-F5344CB8AC3E}">
        <p14:creationId xmlns:p14="http://schemas.microsoft.com/office/powerpoint/2010/main" val="41639088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omic Sans MS" pitchFamily="66" charset="0"/>
              </a:rPr>
              <a:t>Warning Signs</a:t>
            </a:r>
            <a:endParaRPr lang="en-US" dirty="0">
              <a:latin typeface="Comic Sans MS" pitchFamily="66" charset="0"/>
            </a:endParaRPr>
          </a:p>
        </p:txBody>
      </p:sp>
      <p:sp>
        <p:nvSpPr>
          <p:cNvPr id="3" name="Content Placeholder 2"/>
          <p:cNvSpPr>
            <a:spLocks noGrp="1"/>
          </p:cNvSpPr>
          <p:nvPr>
            <p:ph idx="1"/>
          </p:nvPr>
        </p:nvSpPr>
        <p:spPr/>
        <p:txBody>
          <a:bodyPr>
            <a:normAutofit lnSpcReduction="10000"/>
          </a:bodyPr>
          <a:lstStyle/>
          <a:p>
            <a:r>
              <a:rPr lang="en-US" dirty="0" smtClean="0">
                <a:latin typeface="Comic Sans MS" pitchFamily="66" charset="0"/>
              </a:rPr>
              <a:t>Change in behavior, sleeping habits, and/or appearance</a:t>
            </a:r>
          </a:p>
          <a:p>
            <a:r>
              <a:rPr lang="en-US" dirty="0" smtClean="0">
                <a:latin typeface="Comic Sans MS" pitchFamily="66" charset="0"/>
              </a:rPr>
              <a:t>Excessive use of alcohol or other drugs</a:t>
            </a:r>
          </a:p>
          <a:p>
            <a:r>
              <a:rPr lang="en-US" dirty="0" smtClean="0">
                <a:latin typeface="Comic Sans MS" pitchFamily="66" charset="0"/>
              </a:rPr>
              <a:t>Poor communication with family/friends</a:t>
            </a:r>
          </a:p>
          <a:p>
            <a:r>
              <a:rPr lang="en-US" dirty="0" smtClean="0">
                <a:latin typeface="Comic Sans MS" pitchFamily="66" charset="0"/>
              </a:rPr>
              <a:t>Giving away prized possessions</a:t>
            </a:r>
          </a:p>
          <a:p>
            <a:r>
              <a:rPr lang="en-US" dirty="0" smtClean="0">
                <a:latin typeface="Comic Sans MS" pitchFamily="66" charset="0"/>
              </a:rPr>
              <a:t>Sudden decline in academic performance</a:t>
            </a:r>
          </a:p>
          <a:p>
            <a:r>
              <a:rPr lang="en-US" dirty="0" smtClean="0">
                <a:latin typeface="Comic Sans MS" pitchFamily="66" charset="0"/>
              </a:rPr>
              <a:t>Feelings of hopelessness</a:t>
            </a:r>
          </a:p>
          <a:p>
            <a:r>
              <a:rPr lang="en-US" dirty="0" smtClean="0">
                <a:latin typeface="Comic Sans MS" pitchFamily="66" charset="0"/>
              </a:rPr>
              <a:t>Uses language of death</a:t>
            </a:r>
          </a:p>
        </p:txBody>
      </p:sp>
    </p:spTree>
    <p:extLst>
      <p:ext uri="{BB962C8B-B14F-4D97-AF65-F5344CB8AC3E}">
        <p14:creationId xmlns:p14="http://schemas.microsoft.com/office/powerpoint/2010/main" val="4071561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92762"/>
          </a:xfrm>
        </p:spPr>
        <p:txBody>
          <a:bodyPr>
            <a:normAutofit/>
          </a:bodyPr>
          <a:lstStyle/>
          <a:p>
            <a:r>
              <a:rPr lang="en-US" sz="4800" b="1" dirty="0" smtClean="0"/>
              <a:t>Macomb County Crisis Center</a:t>
            </a:r>
            <a:r>
              <a:rPr lang="en-US" dirty="0" smtClean="0"/>
              <a:t/>
            </a:r>
            <a:br>
              <a:rPr lang="en-US" dirty="0" smtClean="0"/>
            </a:br>
            <a:r>
              <a:rPr lang="en-US" dirty="0" smtClean="0"/>
              <a:t>1-586-307-9100</a:t>
            </a:r>
            <a:br>
              <a:rPr lang="en-US" dirty="0" smtClean="0"/>
            </a:br>
            <a:r>
              <a:rPr lang="en-US" dirty="0" smtClean="0"/>
              <a:t/>
            </a:r>
            <a:br>
              <a:rPr lang="en-US" dirty="0" smtClean="0"/>
            </a:br>
            <a:r>
              <a:rPr lang="en-US" sz="5400" b="1" dirty="0" smtClean="0"/>
              <a:t>OK2SAY</a:t>
            </a:r>
            <a:r>
              <a:rPr lang="en-US" dirty="0" smtClean="0"/>
              <a:t/>
            </a:r>
            <a:br>
              <a:rPr lang="en-US" dirty="0" smtClean="0"/>
            </a:br>
            <a:r>
              <a:rPr lang="en-US" dirty="0" smtClean="0"/>
              <a:t>1-855-565-2729</a:t>
            </a:r>
            <a:endParaRPr lang="en-US" dirty="0"/>
          </a:p>
        </p:txBody>
      </p:sp>
    </p:spTree>
    <p:extLst>
      <p:ext uri="{BB962C8B-B14F-4D97-AF65-F5344CB8AC3E}">
        <p14:creationId xmlns:p14="http://schemas.microsoft.com/office/powerpoint/2010/main" val="1310930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278562"/>
          </a:xfrm>
        </p:spPr>
        <p:txBody>
          <a:bodyPr>
            <a:noAutofit/>
          </a:bodyPr>
          <a:lstStyle/>
          <a:p>
            <a:r>
              <a:rPr lang="en-US" sz="4800" b="1" i="1" dirty="0" smtClean="0">
                <a:latin typeface="Comic Sans MS" pitchFamily="66" charset="0"/>
              </a:rPr>
              <a:t>Be the change </a:t>
            </a:r>
            <a:r>
              <a:rPr lang="en-US" sz="4000" b="1" dirty="0" smtClean="0">
                <a:latin typeface="Comic Sans MS" pitchFamily="66" charset="0"/>
              </a:rPr>
              <a:t>you wish to see in the world.</a:t>
            </a:r>
            <a:br>
              <a:rPr lang="en-US" sz="4000" b="1" dirty="0" smtClean="0">
                <a:latin typeface="Comic Sans MS" pitchFamily="66" charset="0"/>
              </a:rPr>
            </a:br>
            <a:r>
              <a:rPr lang="en-US" sz="4000" b="1" dirty="0" smtClean="0">
                <a:latin typeface="Comic Sans MS" pitchFamily="66" charset="0"/>
              </a:rPr>
              <a:t/>
            </a:r>
            <a:br>
              <a:rPr lang="en-US" sz="4000" b="1" dirty="0" smtClean="0">
                <a:latin typeface="Comic Sans MS" pitchFamily="66" charset="0"/>
              </a:rPr>
            </a:br>
            <a:r>
              <a:rPr lang="en-US" sz="4000" b="1" dirty="0" smtClean="0">
                <a:latin typeface="Comic Sans MS" pitchFamily="66" charset="0"/>
              </a:rPr>
              <a:t>                </a:t>
            </a:r>
            <a:r>
              <a:rPr lang="en-US" sz="2800" b="1" dirty="0" smtClean="0">
                <a:latin typeface="Comic Sans MS" pitchFamily="66" charset="0"/>
              </a:rPr>
              <a:t> Gandhi</a:t>
            </a:r>
            <a:endParaRPr lang="en-US" sz="2800" b="1" dirty="0">
              <a:latin typeface="Comic Sans MS" pitchFamily="66" charset="0"/>
            </a:endParaRPr>
          </a:p>
        </p:txBody>
      </p:sp>
      <p:sp>
        <p:nvSpPr>
          <p:cNvPr id="3" name="Content Placeholder 2"/>
          <p:cNvSpPr>
            <a:spLocks noGrp="1"/>
          </p:cNvSpPr>
          <p:nvPr>
            <p:ph idx="4294967295"/>
          </p:nvPr>
        </p:nvSpPr>
        <p:spPr>
          <a:xfrm>
            <a:off x="304800" y="5105400"/>
            <a:ext cx="8610600" cy="1249363"/>
          </a:xfrm>
        </p:spPr>
        <p:txBody>
          <a:bodyPr/>
          <a:lstStyle/>
          <a:p>
            <a:pPr marL="0" indent="0" algn="ctr">
              <a:buNone/>
            </a:pPr>
            <a:endParaRPr lang="en-US" dirty="0"/>
          </a:p>
          <a:p>
            <a:pPr marL="0" indent="0" algn="ctr">
              <a:buNone/>
            </a:pPr>
            <a:r>
              <a:rPr lang="en-US" dirty="0" smtClean="0"/>
              <a:t>	</a:t>
            </a:r>
          </a:p>
        </p:txBody>
      </p:sp>
    </p:spTree>
    <p:extLst>
      <p:ext uri="{BB962C8B-B14F-4D97-AF65-F5344CB8AC3E}">
        <p14:creationId xmlns:p14="http://schemas.microsoft.com/office/powerpoint/2010/main" val="1354509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768</TotalTime>
  <Words>596</Words>
  <Application>Microsoft Office PowerPoint</Application>
  <PresentationFormat>On-screen Show (4:3)</PresentationFormat>
  <Paragraphs>111</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Comic Sans MS</vt:lpstr>
      <vt:lpstr>Office Theme</vt:lpstr>
      <vt:lpstr>Class of 2019</vt:lpstr>
      <vt:lpstr>YELLOW RIBBON Suicide Prevention</vt:lpstr>
      <vt:lpstr>Myths About Teen Suicide</vt:lpstr>
      <vt:lpstr>Why Suicide?</vt:lpstr>
      <vt:lpstr>Main Causes of Suicide</vt:lpstr>
      <vt:lpstr>Warning Signs</vt:lpstr>
      <vt:lpstr>Macomb County Crisis Center 1-586-307-9100  OK2SAY 1-855-565-2729</vt:lpstr>
      <vt:lpstr>Be the change you wish to see in the world.                   Gandhi</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YELLOW RIBBON Suicide Prevention</dc:title>
  <dc:creator>Doreen Gierach</dc:creator>
  <cp:lastModifiedBy>Buyle, Nancy</cp:lastModifiedBy>
  <cp:revision>48</cp:revision>
  <cp:lastPrinted>2015-07-20T14:59:21Z</cp:lastPrinted>
  <dcterms:created xsi:type="dcterms:W3CDTF">2014-11-30T00:22:50Z</dcterms:created>
  <dcterms:modified xsi:type="dcterms:W3CDTF">2015-07-20T15:00:36Z</dcterms:modified>
</cp:coreProperties>
</file>