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05" autoAdjust="0"/>
  </p:normalViewPr>
  <p:slideViewPr>
    <p:cSldViewPr>
      <p:cViewPr varScale="1">
        <p:scale>
          <a:sx n="86" d="100"/>
          <a:sy n="86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6"/>
    </p:cViewPr>
  </p:sorterViewPr>
  <p:notesViewPr>
    <p:cSldViewPr>
      <p:cViewPr varScale="1">
        <p:scale>
          <a:sx n="41" d="100"/>
          <a:sy n="41" d="100"/>
        </p:scale>
        <p:origin x="-234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9F45E61-9487-45DD-8F0C-F82B1887F24F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1236CDA-98B5-4496-8A50-F2DE96AE6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16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6355DB-C498-4B03-A9FC-342D9CD00A78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40DDF2-1E68-463D-9708-6E85A916DE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25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627534-D5EF-4819-9676-8C04F251C0D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3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74B5C5-2E44-408E-89A5-E474DD8137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04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94AA35-E77C-4B54-9782-50901B62622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72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5691A1-BA85-4B87-B328-56A88E9D105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0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4B5EF-E59D-4691-AAAF-535F29E9C724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2A9B2-EE34-4CC9-A412-D07B49D90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4EF8-45A8-4685-8C9C-819FE35C28EA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05103-4CE3-4371-98B7-757D1ECDC5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E036-8BB5-49E5-9797-887AADAB5A0E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1DACF-70E0-47BF-B270-87E32EB54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1BB0-1962-48E7-86E6-DE7CD1BC4439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D438F-EE06-4423-8C5F-C3401D0A9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DF61-B1F4-4BC8-A617-60A2F360D992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8B53-F82F-4812-9AF6-F203282F44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3F1DC-0781-4395-A52C-2BDC75E50839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D446F-69C0-4C59-B3F5-149C9C083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5F36-22CA-43AC-A095-3188904F2A73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D8D0-EF8C-426D-89B7-34A25B302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C879C-68B5-4436-B628-772E24BC14F8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C631-AF0C-4E43-B37A-31438C4022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8E8E-D19F-4A5E-9335-7FE18EB19102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D81EA-7EA3-4EE7-8E36-713094F64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A52C5-9449-467E-A573-151A99813C2C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50A5C-E823-47E2-ABD2-E0DEF9E8E4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21D0-E9FA-4B93-AAAE-B7928F992DE9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FF57-79C4-4E5F-A664-3046F8F598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509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D82EBA-439A-4C66-8D94-5D97AD818F43}" type="datetimeFigureOut">
              <a:rPr lang="en-US"/>
              <a:pPr>
                <a:defRPr/>
              </a:pPr>
              <a:t>07/20/2015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A628AA-3E18-4622-8DE8-3D7ACC566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5PZ_Bh-M6o" TargetMode="External"/><Relationship Id="rId2" Type="http://schemas.openxmlformats.org/officeDocument/2006/relationships/hyperlink" Target="http://www.youtube.com/watch?v=0oGFh0mwrj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0"/>
          </a:xfrm>
        </p:spPr>
        <p:txBody>
          <a:bodyPr/>
          <a:lstStyle/>
          <a:p>
            <a:r>
              <a:rPr lang="en-US" sz="5400" b="1" smtClean="0">
                <a:latin typeface="Comic Sans MS" pitchFamily="66" charset="0"/>
              </a:rPr>
              <a:t>YELLOW RIBBON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1" smtClean="0">
                <a:solidFill>
                  <a:schemeClr val="tx1"/>
                </a:solidFill>
                <a:latin typeface="Comic Sans MS" pitchFamily="66" charset="0"/>
              </a:rPr>
              <a:t>Suicide is </a:t>
            </a:r>
            <a:r>
              <a:rPr lang="en-US" sz="4000" b="1" i="1" u="sng" smtClean="0">
                <a:solidFill>
                  <a:schemeClr val="tx1"/>
                </a:solidFill>
                <a:latin typeface="Comic Sans MS" pitchFamily="66" charset="0"/>
              </a:rPr>
              <a:t>never</a:t>
            </a:r>
            <a:r>
              <a:rPr lang="en-US" sz="4000" b="1" i="1" smtClean="0">
                <a:solidFill>
                  <a:schemeClr val="tx1"/>
                </a:solidFill>
                <a:latin typeface="Comic Sans MS" pitchFamily="66" charset="0"/>
              </a:rPr>
              <a:t> an option.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>
                <a:latin typeface="Comic Sans MS" pitchFamily="66" charset="0"/>
              </a:rPr>
              <a:t/>
            </a:r>
            <a:br>
              <a:rPr lang="en-US" i="1" dirty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sz="5300" b="1" i="1" dirty="0" smtClean="0">
                <a:latin typeface="Comic Sans MS" pitchFamily="66" charset="0"/>
              </a:rPr>
              <a:t>Be the change you wish to see in the world.</a:t>
            </a: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sz="2200" dirty="0" smtClean="0">
                <a:latin typeface="Comic Sans MS" pitchFamily="66" charset="0"/>
              </a:rPr>
              <a:t>Mahatma Gandhi</a:t>
            </a:r>
            <a:r>
              <a:rPr lang="en-US" i="1" dirty="0" smtClean="0">
                <a:latin typeface="Comic Sans MS" pitchFamily="66" charset="0"/>
              </a:rPr>
              <a:t/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>
                <a:latin typeface="Comic Sans MS" pitchFamily="66" charset="0"/>
              </a:rPr>
              <a:t/>
            </a:r>
            <a:br>
              <a:rPr lang="en-US" i="1" dirty="0">
                <a:latin typeface="Comic Sans MS" pitchFamily="66" charset="0"/>
              </a:rPr>
            </a:br>
            <a:r>
              <a:rPr lang="en-US" sz="1600" dirty="0" smtClean="0">
                <a:latin typeface="Comic Sans MS" pitchFamily="66" charset="0"/>
              </a:rPr>
              <a:t/>
            </a:r>
            <a:br>
              <a:rPr lang="en-US" sz="1600" dirty="0" smtClean="0">
                <a:latin typeface="Comic Sans MS" pitchFamily="66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Comic Sans MS" pitchFamily="66" charset="0"/>
              </a:rPr>
              <a:t>Myths About Teen Suicide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Talking about suicide will make it happen.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Youth who talk about suicide rarely attempt it.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Teenage suicides happen only at night.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Suicidal people leave notes.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If a person wants to commit suicide nothing can stop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mtClean="0">
                <a:latin typeface="Comic Sans MS" pitchFamily="66" charset="0"/>
              </a:rPr>
              <a:t>Youth Suicide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Suicide is the third leading cause of death among 15-19 year olds. (2009)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In this age group, suicide accounted for 14.9% of all deaths.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90% of teens who complete suicide suffer from a diagnosable mental illness at the time of their death.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Psychiatric symptoms developed more than a year prior to death in 63% of completed suicides.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u="sng" dirty="0" smtClean="0">
                <a:latin typeface="Comic Sans MS" pitchFamily="66" charset="0"/>
              </a:rPr>
              <a:t>Suicide is not the unpredictable event we once thought it was.</a:t>
            </a:r>
            <a:endParaRPr lang="en-US" sz="2800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219200"/>
          </a:xfrm>
        </p:spPr>
        <p:txBody>
          <a:bodyPr/>
          <a:lstStyle/>
          <a:p>
            <a:r>
              <a:rPr lang="en-US" sz="6000" b="1" smtClean="0">
                <a:latin typeface="Comic Sans MS" pitchFamily="66" charset="0"/>
              </a:rPr>
              <a:t>Why Suicide?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2590800"/>
            <a:ext cx="7467600" cy="2819400"/>
          </a:xfrm>
        </p:spPr>
        <p:txBody>
          <a:bodyPr rtlCol="0">
            <a:noAutofit/>
          </a:bodyPr>
          <a:lstStyle/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Relief from/Solution to problems</a:t>
            </a:r>
          </a:p>
          <a:p>
            <a:pPr marL="342900" indent="-342900" algn="l">
              <a:buFontTx/>
              <a:buChar char="•"/>
              <a:defRPr/>
            </a:pPr>
            <a:endParaRPr lang="en-US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End of a burden</a:t>
            </a:r>
          </a:p>
          <a:p>
            <a:pPr marL="342900" indent="-342900" algn="l">
              <a:buFontTx/>
              <a:buChar char="•"/>
              <a:defRPr/>
            </a:pPr>
            <a:endParaRPr lang="en-US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Anger/Revenge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600200"/>
          </a:xfrm>
        </p:spPr>
        <p:txBody>
          <a:bodyPr/>
          <a:lstStyle/>
          <a:p>
            <a:r>
              <a:rPr lang="en-US" b="1" smtClean="0">
                <a:latin typeface="Comic Sans MS" pitchFamily="66" charset="0"/>
              </a:rPr>
              <a:t>Main Causes of Suicide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133600"/>
            <a:ext cx="8153400" cy="4267200"/>
          </a:xfrm>
        </p:spPr>
        <p:txBody>
          <a:bodyPr rtlCol="0">
            <a:normAutofit/>
          </a:bodyPr>
          <a:lstStyle/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Substance </a:t>
            </a:r>
            <a:r>
              <a:rPr lang="en-US" kern="0" dirty="0" smtClean="0">
                <a:solidFill>
                  <a:srgbClr val="000000"/>
                </a:solidFill>
                <a:latin typeface="Comic Sans MS" pitchFamily="66" charset="0"/>
              </a:rPr>
              <a:t>Abuse</a:t>
            </a:r>
            <a:endParaRPr lang="en-US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Mental Illness</a:t>
            </a:r>
          </a:p>
          <a:p>
            <a:pPr marL="342900" indent="-342900" algn="l"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Comic Sans MS" pitchFamily="66" charset="0"/>
              </a:rPr>
              <a:t>Feelings of insecurity</a:t>
            </a:r>
          </a:p>
          <a:p>
            <a:pPr marL="342900" indent="-342900" algn="l">
              <a:buFontTx/>
              <a:buChar char="•"/>
              <a:defRPr/>
            </a:pPr>
            <a:r>
              <a:rPr lang="en-US" kern="0" dirty="0" smtClean="0">
                <a:solidFill>
                  <a:srgbClr val="000000"/>
                </a:solidFill>
                <a:latin typeface="Comic Sans MS" pitchFamily="66" charset="0"/>
              </a:rPr>
              <a:t>Depression</a:t>
            </a:r>
          </a:p>
          <a:p>
            <a:pPr marL="914400" lvl="1" indent="-457200" algn="l"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Comic Sans MS" pitchFamily="66" charset="0"/>
              </a:rPr>
              <a:t>Family crisis</a:t>
            </a:r>
          </a:p>
          <a:p>
            <a:pPr marL="914400" lvl="1" indent="-457200" algn="l"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Comic Sans MS" pitchFamily="66" charset="0"/>
              </a:rPr>
              <a:t>Economic conditions</a:t>
            </a:r>
            <a:endParaRPr lang="en-US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pPr marL="342900" indent="-342900"/>
            <a:r>
              <a:rPr lang="en-US" sz="4800" smtClean="0">
                <a:solidFill>
                  <a:srgbClr val="000000"/>
                </a:solidFill>
                <a:latin typeface="Comic Sans MS" pitchFamily="66" charset="0"/>
              </a:rPr>
              <a:t>Social/School situations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smtClean="0">
                <a:solidFill>
                  <a:srgbClr val="000000"/>
                </a:solidFill>
                <a:latin typeface="Arial" charset="0"/>
              </a:rPr>
            </a:br>
            <a:r>
              <a:rPr lang="en-US" sz="1200" smtClean="0">
                <a:solidFill>
                  <a:srgbClr val="000000"/>
                </a:solidFill>
                <a:hlinkClick r:id="rId2"/>
              </a:rPr>
              <a:t>http://www.youtube.com/watch?v=0oGFh0mwrjM</a:t>
            </a:r>
            <a:r>
              <a:rPr lang="en-US" sz="1200" smtClean="0">
                <a:solidFill>
                  <a:srgbClr val="000000"/>
                </a:solidFill>
              </a:rPr>
              <a:t/>
            </a:r>
            <a:br>
              <a:rPr lang="en-US" sz="1200" smtClean="0">
                <a:solidFill>
                  <a:srgbClr val="000000"/>
                </a:solidFill>
              </a:rPr>
            </a:br>
            <a:r>
              <a:rPr lang="en-US" sz="1200" smtClean="0">
                <a:solidFill>
                  <a:srgbClr val="000000"/>
                </a:solidFill>
              </a:rPr>
              <a:t/>
            </a:r>
            <a:br>
              <a:rPr lang="en-US" sz="1200" smtClean="0">
                <a:solidFill>
                  <a:srgbClr val="000000"/>
                </a:solidFill>
              </a:rPr>
            </a:br>
            <a:r>
              <a:rPr lang="en-US" sz="1200" smtClean="0">
                <a:solidFill>
                  <a:srgbClr val="000000"/>
                </a:solidFill>
                <a:hlinkClick r:id="rId3"/>
              </a:rPr>
              <a:t>http://www.youtube.com/watch?v=-5PZ_Bh-M6o</a:t>
            </a:r>
            <a:r>
              <a:rPr lang="en-US" sz="1200" smtClean="0">
                <a:solidFill>
                  <a:srgbClr val="000000"/>
                </a:solidFill>
              </a:rPr>
              <a:t/>
            </a:r>
            <a:br>
              <a:rPr lang="en-US" sz="1200" smtClean="0">
                <a:solidFill>
                  <a:srgbClr val="000000"/>
                </a:solidFill>
              </a:rPr>
            </a:br>
            <a:endParaRPr lang="en-US" sz="1800" smtClean="0">
              <a:solidFill>
                <a:srgbClr val="000000"/>
              </a:solidFill>
            </a:endParaRPr>
          </a:p>
        </p:txBody>
      </p:sp>
      <p:pic>
        <p:nvPicPr>
          <p:cNvPr id="24578" name="Picture 2" descr="C:\Users\Doreen\AppData\Local\Microsoft\Windows\Temporary Internet Files\Content.IE5\J8S3I4OL\MP900448484[1]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038600" y="3810000"/>
            <a:ext cx="3362325" cy="2316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r>
              <a:rPr lang="en-US" sz="4800" b="1" smtClean="0">
                <a:latin typeface="Comic Sans MS" pitchFamily="66" charset="0"/>
              </a:rPr>
              <a:t>Warning Signs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382000" cy="4876800"/>
          </a:xfrm>
        </p:spPr>
        <p:txBody>
          <a:bodyPr rtlCol="0">
            <a:normAutofit/>
          </a:bodyPr>
          <a:lstStyle/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Missed school or poor school performance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Changes in eating or sleeping habits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Withdrawal from friends and activities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Persistent sadness and hopelessness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Indecision, lack of concentration, forgetfulness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Poor self esteem or guilt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Frequent physical complaints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Anger or rage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Low energy, lack of enthusiasm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Thoughts of death or suicide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Sudden lifting of mood – they may have a plan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Depression in family member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Major stress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  <a:latin typeface="Comic Sans MS" pitchFamily="66" charset="0"/>
              </a:rPr>
              <a:t>Questions about one’s sexual orientation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What can you do to help?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077200" cy="5257800"/>
          </a:xfrm>
        </p:spPr>
        <p:txBody>
          <a:bodyPr rtlCol="0">
            <a:normAutofit fontScale="92500"/>
          </a:bodyPr>
          <a:lstStyle/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Take their feelings seriously.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Do not judge or dare them.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Help them remember the people and things that matter to them and remind them of who would miss them if they were dead.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Offer hope that there are other choices.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Involve safe adults.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Remember that keeping a secret about someone who is suicidal could be </a:t>
            </a:r>
            <a:r>
              <a:rPr lang="en-US" u="sng" dirty="0" smtClean="0">
                <a:solidFill>
                  <a:schemeClr val="tx1"/>
                </a:solidFill>
                <a:latin typeface="Comic Sans MS" pitchFamily="66" charset="0"/>
              </a:rPr>
              <a:t>deadly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311</Words>
  <Application>Microsoft Office PowerPoint</Application>
  <PresentationFormat>On-screen Show (4:3)</PresentationFormat>
  <Paragraphs>60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Courier New</vt:lpstr>
      <vt:lpstr>Office Theme</vt:lpstr>
      <vt:lpstr>YELLOW RIBBON</vt:lpstr>
      <vt:lpstr>Myths About Teen Suicide</vt:lpstr>
      <vt:lpstr>Youth Suicide Facts</vt:lpstr>
      <vt:lpstr>Why Suicide?</vt:lpstr>
      <vt:lpstr>Main Causes of Suicide </vt:lpstr>
      <vt:lpstr>Social/School situations http://www.youtube.com/watch?v=0oGFh0mwrjM  http://www.youtube.com/watch?v=-5PZ_Bh-M6o </vt:lpstr>
      <vt:lpstr>Warning Signs </vt:lpstr>
      <vt:lpstr>PowerPoint Presentation</vt:lpstr>
      <vt:lpstr>What can you do to help?</vt:lpstr>
      <vt:lpstr>    Be the change you wish to see in the world.  Mahatma Gandhi  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 RIBBON</dc:title>
  <dc:creator>Doreen Gierach</dc:creator>
  <cp:lastModifiedBy>Buyle, Nancy</cp:lastModifiedBy>
  <cp:revision>12</cp:revision>
  <dcterms:created xsi:type="dcterms:W3CDTF">2013-03-13T00:13:38Z</dcterms:created>
  <dcterms:modified xsi:type="dcterms:W3CDTF">2015-07-20T15:02:33Z</dcterms:modified>
</cp:coreProperties>
</file>