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  <p:sldMasterId id="2147483693" r:id="rId6"/>
  </p:sldMasterIdLst>
  <p:notesMasterIdLst>
    <p:notesMasterId r:id="rId49"/>
  </p:notesMasterIdLst>
  <p:handoutMasterIdLst>
    <p:handoutMasterId r:id="rId50"/>
  </p:handoutMasterIdLst>
  <p:sldIdLst>
    <p:sldId id="256" r:id="rId7"/>
    <p:sldId id="257" r:id="rId8"/>
    <p:sldId id="258" r:id="rId9"/>
    <p:sldId id="260" r:id="rId10"/>
    <p:sldId id="261" r:id="rId11"/>
    <p:sldId id="264" r:id="rId12"/>
    <p:sldId id="272" r:id="rId13"/>
    <p:sldId id="273" r:id="rId14"/>
    <p:sldId id="274" r:id="rId15"/>
    <p:sldId id="265" r:id="rId16"/>
    <p:sldId id="266" r:id="rId17"/>
    <p:sldId id="299" r:id="rId18"/>
    <p:sldId id="267" r:id="rId19"/>
    <p:sldId id="328" r:id="rId20"/>
    <p:sldId id="329" r:id="rId21"/>
    <p:sldId id="330" r:id="rId22"/>
    <p:sldId id="331" r:id="rId23"/>
    <p:sldId id="300" r:id="rId24"/>
    <p:sldId id="332" r:id="rId25"/>
    <p:sldId id="301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281" r:id="rId34"/>
    <p:sldId id="339" r:id="rId35"/>
    <p:sldId id="317" r:id="rId36"/>
    <p:sldId id="278" r:id="rId37"/>
    <p:sldId id="333" r:id="rId38"/>
    <p:sldId id="334" r:id="rId39"/>
    <p:sldId id="316" r:id="rId40"/>
    <p:sldId id="325" r:id="rId41"/>
    <p:sldId id="326" r:id="rId42"/>
    <p:sldId id="327" r:id="rId43"/>
    <p:sldId id="335" r:id="rId44"/>
    <p:sldId id="336" r:id="rId45"/>
    <p:sldId id="337" r:id="rId46"/>
    <p:sldId id="338" r:id="rId47"/>
    <p:sldId id="27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dere Sabet" initials="NS" lastIdx="1" clrIdx="0">
    <p:extLst/>
  </p:cmAuthor>
  <p:cmAuthor id="2" name="Nodere Sabet" initials="NS [2]" lastIdx="1" clrIdx="1">
    <p:extLst/>
  </p:cmAuthor>
  <p:cmAuthor id="3" name="Nodere Sabet" initials="NS [3]" lastIdx="1" clrIdx="2">
    <p:extLst/>
  </p:cmAuthor>
  <p:cmAuthor id="4" name="Nodere Sabet" initials="NS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81E"/>
    <a:srgbClr val="E14854"/>
    <a:srgbClr val="7DB556"/>
    <a:srgbClr val="62B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1"/>
    <p:restoredTop sz="93231"/>
  </p:normalViewPr>
  <p:slideViewPr>
    <p:cSldViewPr snapToGrid="0">
      <p:cViewPr varScale="1">
        <p:scale>
          <a:sx n="104" d="100"/>
          <a:sy n="104" d="100"/>
        </p:scale>
        <p:origin x="1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handoutMaster" Target="handoutMasters/handoutMaster1.xml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968C5-8E79-F647-BB04-BB62FE6D4341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D74F8-2493-C441-9870-26EEDEFB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9B35-BB4B-094B-983C-B054783408CB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69B0-96F9-6346-8DFD-5E9E0774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0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6" name="Shape 6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21011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6" name="Shape 6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66685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6" name="Shape 6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1803677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6" name="Shape 6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1621166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6" name="Shape 6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1808825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1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0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69B0-96F9-6346-8DFD-5E9E077478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39554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4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973950" y="312745"/>
            <a:ext cx="5938967" cy="30559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4203" y="2421522"/>
            <a:ext cx="44654" cy="2233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123" y="2805749"/>
            <a:ext cx="1580748" cy="11981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73950" y="3842269"/>
            <a:ext cx="5938967" cy="239471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175" indent="0">
              <a:tabLst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914880" y="6436892"/>
            <a:ext cx="2057400" cy="365125"/>
          </a:xfrm>
          <a:prstGeom prst="rect">
            <a:avLst/>
          </a:prstGeom>
        </p:spPr>
        <p:txBody>
          <a:bodyPr/>
          <a:lstStyle/>
          <a:p>
            <a:fld id="{BD20C49A-34C5-6443-8FDF-574C5A7E0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5A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5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0" y="2422527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01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5A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947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4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62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7DB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74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eadcrumbs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grpSp>
        <p:nvGrpSpPr>
          <p:cNvPr id="121" name="Group 121"/>
          <p:cNvGrpSpPr/>
          <p:nvPr/>
        </p:nvGrpSpPr>
        <p:grpSpPr>
          <a:xfrm>
            <a:off x="0" y="6366867"/>
            <a:ext cx="9144000" cy="491133"/>
            <a:chOff x="0" y="0"/>
            <a:chExt cx="13004800" cy="698500"/>
          </a:xfrm>
        </p:grpSpPr>
        <p:sp>
          <p:nvSpPr>
            <p:cNvPr id="118" name="Shape 118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pic>
          <p:nvPicPr>
            <p:cNvPr id="119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410242" y="5851922"/>
            <a:ext cx="8323517" cy="3303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1687"/>
            </a:lvl1pPr>
          </a:lstStyle>
          <a:p>
            <a:r>
              <a:t>Breadcrumbs &gt; Breadcrumbs &gt; Breadcrumbs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383977" y="1341576"/>
            <a:ext cx="8376048" cy="1458597"/>
          </a:xfrm>
          <a:prstGeom prst="rect">
            <a:avLst/>
          </a:prstGeom>
        </p:spPr>
        <p:txBody>
          <a:bodyPr/>
          <a:lstStyle>
            <a:lvl1pPr marL="357175"/>
            <a:lvl2pPr marL="714350"/>
            <a:lvl3pPr marL="1071524"/>
            <a:lvl4pPr marL="1428699"/>
            <a:lvl5pPr marL="1785874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44649" y="6536531"/>
            <a:ext cx="216615" cy="20538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0576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H) 1L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7013" y="85739"/>
            <a:ext cx="8610338" cy="80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7013" y="1011716"/>
            <a:ext cx="8610338" cy="52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593055" indent="-285750">
              <a:buFont typeface="Courier New" panose="02070309020205020404" pitchFamily="49" charset="0"/>
              <a:buChar char="o"/>
              <a:defRPr/>
            </a:lvl2pPr>
            <a:lvl3pPr marL="900361" indent="-285750">
              <a:buFont typeface="Wingdings" panose="05000000000000000000" pitchFamily="2" charset="2"/>
              <a:buChar char="§"/>
              <a:defRPr/>
            </a:lvl3pPr>
            <a:lvl4pPr marL="1207666" indent="-285750">
              <a:buFont typeface="Verdana" panose="020B0604030504040204" pitchFamily="34" charset="0"/>
              <a:buChar char="­"/>
              <a:defRPr/>
            </a:lvl4pPr>
            <a:lvl5pPr marL="151497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430379"/>
            <a:ext cx="9184361" cy="4286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387513"/>
            <a:ext cx="9184361" cy="4286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4880" y="64368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D20C49A-34C5-6443-8FDF-574C5A7E01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5" y="6489609"/>
            <a:ext cx="1551021" cy="2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03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) 1L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7013" y="85739"/>
            <a:ext cx="8610338" cy="80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7013" y="1011716"/>
            <a:ext cx="8610338" cy="52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593055" indent="-285750">
              <a:buFont typeface="Courier New" panose="02070309020205020404" pitchFamily="49" charset="0"/>
              <a:buChar char="o"/>
              <a:defRPr/>
            </a:lvl2pPr>
            <a:lvl3pPr marL="900361" indent="-285750">
              <a:buFont typeface="Wingdings" panose="05000000000000000000" pitchFamily="2" charset="2"/>
              <a:buChar char="§"/>
              <a:defRPr/>
            </a:lvl3pPr>
            <a:lvl4pPr marL="1207666" indent="-285750">
              <a:buFont typeface="Verdana" panose="020B0604030504040204" pitchFamily="34" charset="0"/>
              <a:buChar char="­"/>
              <a:defRPr/>
            </a:lvl4pPr>
            <a:lvl5pPr marL="151497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430379"/>
            <a:ext cx="9184361" cy="4286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387513"/>
            <a:ext cx="9184361" cy="4286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4880" y="64368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D20C49A-34C5-6443-8FDF-574C5A7E01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5" y="6489609"/>
            <a:ext cx="1551021" cy="2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68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2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7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56352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BEE72A8-7FBA-C843-AE44-D23D4ED90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1">
    <p:bg>
      <p:bgPr>
        <a:solidFill>
          <a:srgbClr val="04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44" y="2319596"/>
            <a:ext cx="8544513" cy="1554288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3951" y="659233"/>
            <a:ext cx="1556099" cy="11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rgbClr val="04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1888"/>
            <a:ext cx="6400800" cy="12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5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0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p by Step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383977" y="508992"/>
            <a:ext cx="8429625" cy="5679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3"/>
          </p:nvPr>
        </p:nvSpPr>
        <p:spPr>
          <a:xfrm>
            <a:off x="1056808" y="1440688"/>
            <a:ext cx="7108032" cy="3013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1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4"/>
          </p:nvPr>
        </p:nvSpPr>
        <p:spPr>
          <a:xfrm>
            <a:off x="1056808" y="2369376"/>
            <a:ext cx="7108032" cy="3013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2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5"/>
          </p:nvPr>
        </p:nvSpPr>
        <p:spPr>
          <a:xfrm>
            <a:off x="1056808" y="3298063"/>
            <a:ext cx="7108032" cy="3013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3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6"/>
          </p:nvPr>
        </p:nvSpPr>
        <p:spPr>
          <a:xfrm>
            <a:off x="1056808" y="4226751"/>
            <a:ext cx="7108032" cy="3013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4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7"/>
          </p:nvPr>
        </p:nvSpPr>
        <p:spPr>
          <a:xfrm>
            <a:off x="1056808" y="5155438"/>
            <a:ext cx="7108032" cy="3013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5</a:t>
            </a:r>
          </a:p>
        </p:txBody>
      </p:sp>
      <p:pic>
        <p:nvPicPr>
          <p:cNvPr id="214" name="blu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941" y="1333532"/>
            <a:ext cx="535782" cy="56792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>
            <a:spLocks noGrp="1"/>
          </p:cNvSpPr>
          <p:nvPr>
            <p:ph type="body" sz="quarter" idx="18"/>
          </p:nvPr>
        </p:nvSpPr>
        <p:spPr>
          <a:xfrm>
            <a:off x="420121" y="1382645"/>
            <a:ext cx="505421" cy="5054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1 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9"/>
          </p:nvPr>
        </p:nvSpPr>
        <p:spPr>
          <a:xfrm>
            <a:off x="420121" y="2295259"/>
            <a:ext cx="505421" cy="5054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2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quarter" idx="20"/>
          </p:nvPr>
        </p:nvSpPr>
        <p:spPr>
          <a:xfrm>
            <a:off x="420121" y="3225733"/>
            <a:ext cx="505421" cy="5054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3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21"/>
          </p:nvPr>
        </p:nvSpPr>
        <p:spPr>
          <a:xfrm>
            <a:off x="420121" y="4156207"/>
            <a:ext cx="505421" cy="5054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4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22"/>
          </p:nvPr>
        </p:nvSpPr>
        <p:spPr>
          <a:xfrm>
            <a:off x="420121" y="5086679"/>
            <a:ext cx="505421" cy="5054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5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0" y="6366867"/>
            <a:ext cx="9144000" cy="491133"/>
            <a:chOff x="0" y="0"/>
            <a:chExt cx="13004800" cy="698500"/>
          </a:xfrm>
        </p:grpSpPr>
        <p:sp>
          <p:nvSpPr>
            <p:cNvPr id="220" name="Shape 220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pic>
          <p:nvPicPr>
            <p:cNvPr id="221" name="ps_logo_horizontal_whit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Horizontal Gradient Bar 102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44649" y="6536531"/>
            <a:ext cx="216615" cy="20538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7702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p by Ste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body" sz="quarter" idx="13"/>
          </p:nvPr>
        </p:nvSpPr>
        <p:spPr>
          <a:xfrm>
            <a:off x="5142313" y="417354"/>
            <a:ext cx="505421" cy="5054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1 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4"/>
          </p:nvPr>
        </p:nvSpPr>
        <p:spPr>
          <a:xfrm>
            <a:off x="5905711" y="417354"/>
            <a:ext cx="505420" cy="5054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2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5"/>
          </p:nvPr>
        </p:nvSpPr>
        <p:spPr>
          <a:xfrm>
            <a:off x="6669109" y="417354"/>
            <a:ext cx="505421" cy="5054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3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6"/>
          </p:nvPr>
        </p:nvSpPr>
        <p:spPr>
          <a:xfrm>
            <a:off x="7432506" y="417354"/>
            <a:ext cx="505421" cy="5054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4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7"/>
          </p:nvPr>
        </p:nvSpPr>
        <p:spPr>
          <a:xfrm>
            <a:off x="8195903" y="417354"/>
            <a:ext cx="505421" cy="5054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321457">
              <a:spcBef>
                <a:spcPts val="0"/>
              </a:spcBef>
              <a:buSzTx/>
              <a:buNone/>
              <a:defRPr sz="210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5</a:t>
            </a:r>
          </a:p>
        </p:txBody>
      </p:sp>
      <p:grpSp>
        <p:nvGrpSpPr>
          <p:cNvPr id="239" name="Group 239"/>
          <p:cNvGrpSpPr/>
          <p:nvPr/>
        </p:nvGrpSpPr>
        <p:grpSpPr>
          <a:xfrm>
            <a:off x="0" y="6366867"/>
            <a:ext cx="9144000" cy="491133"/>
            <a:chOff x="0" y="0"/>
            <a:chExt cx="13004800" cy="698500"/>
          </a:xfrm>
        </p:grpSpPr>
        <p:sp>
          <p:nvSpPr>
            <p:cNvPr id="236" name="Shape 236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pic>
          <p:nvPicPr>
            <p:cNvPr id="237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375047" y="1339453"/>
            <a:ext cx="8429625" cy="4902398"/>
          </a:xfrm>
          <a:prstGeom prst="rect">
            <a:avLst/>
          </a:prstGeom>
        </p:spPr>
        <p:txBody>
          <a:bodyPr/>
          <a:lstStyle>
            <a:lvl1pPr marL="357175"/>
            <a:lvl2pPr marL="714350"/>
            <a:lvl3pPr marL="1071524"/>
            <a:lvl4pPr marL="1428699"/>
            <a:lvl5pPr marL="1785874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xfrm>
            <a:off x="44649" y="6536531"/>
            <a:ext cx="216615" cy="20538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4246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half" idx="1"/>
          </p:nvPr>
        </p:nvSpPr>
        <p:spPr>
          <a:xfrm>
            <a:off x="383977" y="1339453"/>
            <a:ext cx="4198442" cy="4787615"/>
          </a:xfrm>
          <a:prstGeom prst="rect">
            <a:avLst/>
          </a:prstGeom>
        </p:spPr>
        <p:txBody>
          <a:bodyPr/>
          <a:lstStyle>
            <a:lvl1pPr marL="416703" indent="-416703"/>
            <a:lvl2pPr marL="773878" indent="-416703">
              <a:buChar char="-"/>
            </a:lvl2pPr>
            <a:lvl3pPr marL="1131053" indent="-416703">
              <a:buFont typeface="Zapf Dingbats"/>
              <a:buChar char="✦"/>
            </a:lvl3pPr>
            <a:lvl4pPr marL="1488228" indent="-416703">
              <a:buFont typeface="Thonburi"/>
              <a:buChar char="๏"/>
            </a:lvl4pPr>
            <a:lvl5pPr marL="1845403" indent="-416703">
              <a:buFont typeface="Zapf Dingbats"/>
              <a:buChar char="❖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0" y="6366867"/>
            <a:ext cx="9144000" cy="491133"/>
            <a:chOff x="0" y="0"/>
            <a:chExt cx="13004800" cy="698500"/>
          </a:xfrm>
        </p:grpSpPr>
        <p:sp>
          <p:nvSpPr>
            <p:cNvPr id="161" name="Shape 161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/>
            </a:p>
          </p:txBody>
        </p:sp>
        <p:pic>
          <p:nvPicPr>
            <p:cNvPr id="162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44649" y="6536531"/>
            <a:ext cx="216615" cy="20538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2315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2D4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6154" y="300084"/>
            <a:ext cx="6292722" cy="310857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6154" y="3998787"/>
            <a:ext cx="6292722" cy="217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44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92" r:id="rId3"/>
    <p:sldLayoutId id="2147483685" r:id="rId4"/>
    <p:sldLayoutId id="2147483663" r:id="rId5"/>
    <p:sldLayoutId id="2147483683" r:id="rId6"/>
    <p:sldLayoutId id="2147483706" r:id="rId7"/>
    <p:sldLayoutId id="2147483707" r:id="rId8"/>
    <p:sldLayoutId id="2147483708" r:id="rId9"/>
    <p:sldLayoutId id="2147483711" r:id="rId10"/>
  </p:sldLayoutIdLst>
  <p:hf sldNum="0" hdr="0" ftr="0" dt="0"/>
  <p:txStyles>
    <p:titleStyle>
      <a:lvl1pPr algn="l" defTabSz="614611" rtl="0" eaLnBrk="1" latinLnBrk="0" hangingPunct="1">
        <a:lnSpc>
          <a:spcPct val="90000"/>
        </a:lnSpc>
        <a:spcBef>
          <a:spcPct val="0"/>
        </a:spcBef>
        <a:buNone/>
        <a:defRPr sz="3443" b="1" i="0" kern="1200" spc="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614611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None/>
        <a:defRPr sz="1620" b="1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307305" indent="0" algn="l" defTabSz="614611" rtl="0" eaLnBrk="1" latinLnBrk="0" hangingPunct="1">
        <a:lnSpc>
          <a:spcPct val="90000"/>
        </a:lnSpc>
        <a:spcBef>
          <a:spcPts val="336"/>
        </a:spcBef>
        <a:buFont typeface="Arial" charset="0"/>
        <a:buNone/>
        <a:defRPr sz="1620" b="0" i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614611" indent="0" algn="l" defTabSz="614611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None/>
        <a:defRPr sz="1344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921916" indent="0" algn="l" defTabSz="614611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None/>
        <a:defRPr sz="121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229222" indent="0" algn="l" defTabSz="614611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None/>
        <a:defRPr sz="121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690180" indent="-153653" algn="l" defTabSz="614611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10" kern="1200">
          <a:solidFill>
            <a:schemeClr val="tx1"/>
          </a:solidFill>
          <a:latin typeface="+mn-lt"/>
          <a:ea typeface="+mn-ea"/>
          <a:cs typeface="+mn-cs"/>
        </a:defRPr>
      </a:lvl6pPr>
      <a:lvl7pPr marL="1997485" indent="-153653" algn="l" defTabSz="614611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10" kern="1200">
          <a:solidFill>
            <a:schemeClr val="tx1"/>
          </a:solidFill>
          <a:latin typeface="+mn-lt"/>
          <a:ea typeface="+mn-ea"/>
          <a:cs typeface="+mn-cs"/>
        </a:defRPr>
      </a:lvl7pPr>
      <a:lvl8pPr marL="2304791" indent="-153653" algn="l" defTabSz="614611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10" kern="1200">
          <a:solidFill>
            <a:schemeClr val="tx1"/>
          </a:solidFill>
          <a:latin typeface="+mn-lt"/>
          <a:ea typeface="+mn-ea"/>
          <a:cs typeface="+mn-cs"/>
        </a:defRPr>
      </a:lvl8pPr>
      <a:lvl9pPr marL="2612096" indent="-153653" algn="l" defTabSz="614611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1pPr>
      <a:lvl2pPr marL="307305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2pPr>
      <a:lvl3pPr marL="614611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3pPr>
      <a:lvl4pPr marL="921916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4pPr>
      <a:lvl5pPr marL="1229222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5pPr>
      <a:lvl6pPr marL="1536527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6pPr>
      <a:lvl7pPr marL="1843832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7pPr>
      <a:lvl8pPr marL="2151137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8pPr>
      <a:lvl9pPr marL="2458443" algn="l" defTabSz="614611" rtl="0" eaLnBrk="1" latinLnBrk="0" hangingPunct="1">
        <a:defRPr sz="1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2B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304800"/>
            <a:ext cx="4627436" cy="626745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0" y="2422527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76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09" r:id="rId5"/>
    <p:sldLayoutId id="2147483710" r:id="rId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1AEB-9E6A-8448-A80A-2184CB30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m.sale@powerschoo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bram1-pstrain14@powerschool.co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948" y="1205880"/>
            <a:ext cx="5938967" cy="3055943"/>
          </a:xfrm>
        </p:spPr>
        <p:txBody>
          <a:bodyPr/>
          <a:lstStyle/>
          <a:p>
            <a:r>
              <a:rPr lang="en-US" dirty="0" smtClean="0"/>
              <a:t>Macomb ISD (MI)</a:t>
            </a:r>
            <a:br>
              <a:rPr lang="en-US" dirty="0" smtClean="0"/>
            </a:br>
            <a:r>
              <a:rPr lang="en-US" dirty="0" smtClean="0"/>
              <a:t>PowerSchool </a:t>
            </a:r>
            <a:r>
              <a:rPr lang="en-US" dirty="0" err="1" smtClean="0"/>
              <a:t>TtT</a:t>
            </a:r>
            <a:r>
              <a:rPr lang="en-US" dirty="0" smtClean="0"/>
              <a:t> – Assessment/Analytics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3949" y="5330827"/>
            <a:ext cx="5938967" cy="1155033"/>
          </a:xfrm>
        </p:spPr>
        <p:txBody>
          <a:bodyPr/>
          <a:lstStyle/>
          <a:p>
            <a:r>
              <a:rPr lang="en-US" dirty="0" smtClean="0"/>
              <a:t>Sam Sale</a:t>
            </a:r>
            <a:endParaRPr lang="en-US" dirty="0"/>
          </a:p>
          <a:p>
            <a:r>
              <a:rPr lang="en-US" dirty="0" smtClean="0">
                <a:hlinkClick r:id="rId2"/>
              </a:rPr>
              <a:t>Sam.sale@powerschool.com</a:t>
            </a:r>
            <a:endParaRPr lang="en-US" dirty="0" smtClean="0"/>
          </a:p>
          <a:p>
            <a:r>
              <a:rPr lang="en-US" dirty="0" smtClean="0"/>
              <a:t>Room MI/SU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Student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Warning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3784" y="5902820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Dashboard &gt; Students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254125"/>
            <a:ext cx="5593773" cy="428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254125"/>
            <a:ext cx="206895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Quick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3784" y="5902820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Dashboard &gt; Students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2" y="1467404"/>
            <a:ext cx="6959600" cy="3859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Detail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6840" y="5922122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Dashboard &gt; Students &gt; View Detail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7" y="1170028"/>
            <a:ext cx="7592210" cy="4473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4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Parents Informed</a:t>
            </a:r>
          </a:p>
        </p:txBody>
      </p:sp>
    </p:spTree>
    <p:extLst>
      <p:ext uri="{BB962C8B-B14F-4D97-AF65-F5344CB8AC3E}">
        <p14:creationId xmlns:p14="http://schemas.microsoft.com/office/powerpoint/2010/main" val="8373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Communicate with your “Customers”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/>
              <a:t>Unified Classroom contains several tools to communicate with students and parents.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Communication</a:t>
            </a:r>
            <a:r>
              <a:rPr lang="en-US" sz="2400" b="0" dirty="0"/>
              <a:t>: Activity Feed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Calendar</a:t>
            </a:r>
            <a:r>
              <a:rPr lang="en-US" sz="2400" b="0" dirty="0"/>
              <a:t>: Events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Analysis</a:t>
            </a:r>
            <a:r>
              <a:rPr lang="en-US" sz="2400" b="0" dirty="0"/>
              <a:t>: Reports</a:t>
            </a:r>
          </a:p>
        </p:txBody>
      </p:sp>
    </p:spTree>
    <p:extLst>
      <p:ext uri="{BB962C8B-B14F-4D97-AF65-F5344CB8AC3E}">
        <p14:creationId xmlns:p14="http://schemas.microsoft.com/office/powerpoint/2010/main" val="4000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Communicate with </a:t>
            </a:r>
            <a:r>
              <a:rPr lang="en-US" dirty="0"/>
              <a:t>the Activity Feed</a:t>
            </a:r>
            <a:endParaRPr dirty="0"/>
          </a:p>
        </p:txBody>
      </p:sp>
      <p:sp>
        <p:nvSpPr>
          <p:cNvPr id="708" name="Shape 70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b="0" dirty="0"/>
              <a:t>Use the Activity Feed to remind students and parents about upcoming events: </a:t>
            </a:r>
          </a:p>
          <a:p>
            <a:r>
              <a:rPr sz="2400" b="0" dirty="0"/>
              <a:t>Assignments</a:t>
            </a:r>
          </a:p>
          <a:p>
            <a:r>
              <a:rPr sz="2400" b="0" dirty="0"/>
              <a:t>School activities</a:t>
            </a:r>
          </a:p>
          <a:p>
            <a:r>
              <a:rPr sz="2400" b="0" dirty="0"/>
              <a:t>Class projects</a:t>
            </a:r>
          </a:p>
          <a:p>
            <a:r>
              <a:rPr sz="2400" b="0" dirty="0"/>
              <a:t>Schedule changes</a:t>
            </a:r>
          </a:p>
          <a:p>
            <a:r>
              <a:rPr sz="2400" b="0" dirty="0"/>
              <a:t>Permission slips</a:t>
            </a:r>
          </a:p>
          <a:p>
            <a:r>
              <a:rPr sz="2400" b="0" dirty="0"/>
              <a:t>Fees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idx="4294967295"/>
          </p:nvPr>
        </p:nvSpPr>
        <p:spPr>
          <a:xfrm>
            <a:off x="2788782" y="5954427"/>
            <a:ext cx="3606800" cy="33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1800" b="0" dirty="0"/>
              <a:t>Dashboard &gt; Communication</a:t>
            </a:r>
          </a:p>
        </p:txBody>
      </p:sp>
      <p:pic>
        <p:nvPicPr>
          <p:cNvPr id="709" name="slid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82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0747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Manage the Calendar</a:t>
            </a:r>
          </a:p>
        </p:txBody>
      </p:sp>
      <p:sp>
        <p:nvSpPr>
          <p:cNvPr id="713" name="Shape 71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b="0" dirty="0"/>
              <a:t>Add an event – Public and viewable in the student and parent portals</a:t>
            </a:r>
          </a:p>
          <a:p>
            <a:r>
              <a:rPr sz="2400" b="0" dirty="0"/>
              <a:t>Add a personal reminder – Private and viewable by only the teacher</a:t>
            </a:r>
          </a:p>
        </p:txBody>
      </p:sp>
      <p:sp>
        <p:nvSpPr>
          <p:cNvPr id="712" name="Shape 712"/>
          <p:cNvSpPr>
            <a:spLocks noGrp="1"/>
          </p:cNvSpPr>
          <p:nvPr>
            <p:ph type="body" idx="4294967295"/>
          </p:nvPr>
        </p:nvSpPr>
        <p:spPr>
          <a:xfrm>
            <a:off x="2852151" y="5954427"/>
            <a:ext cx="2946400" cy="33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1800" b="0" dirty="0"/>
              <a:t>Dashboard &gt; Calendar</a:t>
            </a:r>
          </a:p>
        </p:txBody>
      </p:sp>
      <p:pic>
        <p:nvPicPr>
          <p:cNvPr id="714" name="slid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82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292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661095071"/>
              </p:ext>
            </p:extLst>
          </p:nvPr>
        </p:nvSpPr>
        <p:spPr/>
        <p:txBody>
          <a:bodyPr/>
          <a:lstStyle/>
          <a:p>
            <a:r>
              <a:rPr lang="en-US" dirty="0" smtClean="0"/>
              <a:t>Assessment / Analytics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 dirty="0" smtClean="0"/>
              <a:t>Items and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– UC Assessment (DAY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38991593"/>
              </p:ext>
            </p:extLst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Welcome &amp; Introductions </a:t>
            </a:r>
            <a:r>
              <a:rPr lang="en-US" sz="2400" dirty="0" smtClean="0"/>
              <a:t>15 </a:t>
            </a:r>
            <a:r>
              <a:rPr lang="en-US" sz="2400" dirty="0"/>
              <a:t>mins</a:t>
            </a:r>
          </a:p>
          <a:p>
            <a:r>
              <a:rPr lang="en-US" sz="2400" dirty="0"/>
              <a:t>UC/ </a:t>
            </a:r>
            <a:r>
              <a:rPr lang="en-US" sz="2400" dirty="0" err="1"/>
              <a:t>PTPro</a:t>
            </a:r>
            <a:r>
              <a:rPr lang="en-US" sz="2400" dirty="0"/>
              <a:t> meets </a:t>
            </a:r>
            <a:r>
              <a:rPr lang="en-US" sz="2400" dirty="0" smtClean="0"/>
              <a:t>AA - Login </a:t>
            </a:r>
            <a:r>
              <a:rPr lang="en-US" sz="2400" dirty="0"/>
              <a:t>&amp; Tour </a:t>
            </a:r>
            <a:r>
              <a:rPr lang="en-US" sz="2400" dirty="0" smtClean="0"/>
              <a:t>75 </a:t>
            </a:r>
            <a:r>
              <a:rPr lang="en-US" sz="2400" dirty="0"/>
              <a:t>mins</a:t>
            </a:r>
          </a:p>
          <a:p>
            <a:pPr lvl="1"/>
            <a:r>
              <a:rPr lang="en-US" sz="2400" b="0" dirty="0" smtClean="0"/>
              <a:t>Navigating </a:t>
            </a:r>
            <a:r>
              <a:rPr lang="en-US" sz="2400" b="0" dirty="0"/>
              <a:t>the Dashboard</a:t>
            </a:r>
          </a:p>
          <a:p>
            <a:pPr lvl="1"/>
            <a:r>
              <a:rPr lang="en-US" sz="2400" b="0" dirty="0" smtClean="0"/>
              <a:t>Viewing </a:t>
            </a:r>
            <a:r>
              <a:rPr lang="en-US" sz="2400" b="0" dirty="0"/>
              <a:t>Student Pages </a:t>
            </a:r>
          </a:p>
          <a:p>
            <a:pPr lvl="1"/>
            <a:r>
              <a:rPr lang="en-US" sz="2400" b="0" dirty="0"/>
              <a:t>Keeping Parents </a:t>
            </a:r>
            <a:r>
              <a:rPr lang="en-US" sz="2400" b="0" dirty="0" smtClean="0"/>
              <a:t>Informed</a:t>
            </a:r>
          </a:p>
          <a:p>
            <a:pPr lvl="6"/>
            <a:r>
              <a:rPr lang="en-US" sz="1990" dirty="0" smtClean="0"/>
              <a:t>~Break~</a:t>
            </a:r>
            <a:endParaRPr lang="en-US" sz="1990" b="0" dirty="0"/>
          </a:p>
          <a:p>
            <a:r>
              <a:rPr lang="en-US" sz="2400" dirty="0"/>
              <a:t>AA Basics </a:t>
            </a:r>
            <a:r>
              <a:rPr lang="en-US" sz="2400" dirty="0" smtClean="0"/>
              <a:t>75 </a:t>
            </a:r>
            <a:r>
              <a:rPr lang="en-US" sz="2400" dirty="0"/>
              <a:t>mins</a:t>
            </a:r>
          </a:p>
          <a:p>
            <a:pPr lvl="1"/>
            <a:r>
              <a:rPr lang="en-US" sz="2400" b="0" dirty="0" smtClean="0"/>
              <a:t>Items and </a:t>
            </a:r>
            <a:r>
              <a:rPr lang="en-US" sz="2400" b="0" dirty="0" smtClean="0"/>
              <a:t>Assessments</a:t>
            </a:r>
          </a:p>
          <a:p>
            <a:pPr lvl="1"/>
            <a:r>
              <a:rPr lang="en-US" sz="2400" dirty="0" smtClean="0"/>
              <a:t>Student Login and Testing</a:t>
            </a:r>
            <a:endParaRPr lang="en-US" sz="2400" b="0" dirty="0" smtClean="0"/>
          </a:p>
          <a:p>
            <a:pPr lvl="1"/>
            <a:r>
              <a:rPr lang="en-US" sz="2400" b="0" dirty="0"/>
              <a:t>Viewing </a:t>
            </a:r>
            <a:r>
              <a:rPr lang="en-US" sz="2400" b="0" dirty="0" smtClean="0"/>
              <a:t>and Responding to Student Progress</a:t>
            </a:r>
          </a:p>
          <a:p>
            <a:pPr lvl="1"/>
            <a:r>
              <a:rPr lang="en-US" sz="2400" dirty="0" smtClean="0"/>
              <a:t>Live </a:t>
            </a:r>
            <a:r>
              <a:rPr lang="en-US" sz="2400" dirty="0" smtClean="0"/>
              <a:t>Assist</a:t>
            </a:r>
            <a:endParaRPr lang="en-US" sz="2400" dirty="0"/>
          </a:p>
          <a:p>
            <a:pPr lvl="6"/>
            <a:r>
              <a:rPr lang="en-US" sz="1580" b="0" dirty="0" smtClean="0"/>
              <a:t>~</a:t>
            </a:r>
            <a:r>
              <a:rPr lang="en-US" sz="1580" b="0" dirty="0" smtClean="0"/>
              <a:t>LUNCH</a:t>
            </a:r>
            <a:r>
              <a:rPr lang="en-US" sz="1580" dirty="0"/>
              <a:t>~</a:t>
            </a:r>
            <a:endParaRPr lang="en-US" sz="1580" b="0" dirty="0"/>
          </a:p>
          <a:p>
            <a:r>
              <a:rPr lang="en-US" sz="2400" dirty="0" smtClean="0"/>
              <a:t>Hands-On </a:t>
            </a:r>
            <a:r>
              <a:rPr lang="en-US" sz="2400" dirty="0"/>
              <a:t>Guided Practice </a:t>
            </a:r>
            <a:r>
              <a:rPr lang="en-US" sz="2400" dirty="0" smtClean="0"/>
              <a:t>120 </a:t>
            </a:r>
            <a:r>
              <a:rPr lang="en-US" sz="2400" dirty="0"/>
              <a:t>mins</a:t>
            </a:r>
          </a:p>
          <a:p>
            <a:r>
              <a:rPr lang="en-US" sz="2400" dirty="0"/>
              <a:t>Review of Resources </a:t>
            </a:r>
            <a:r>
              <a:rPr lang="en-US" sz="2400" dirty="0" smtClean="0"/>
              <a:t>30 </a:t>
            </a:r>
            <a:r>
              <a:rPr lang="en-US" sz="2400" dirty="0"/>
              <a:t>mins</a:t>
            </a:r>
          </a:p>
          <a:p>
            <a:r>
              <a:rPr lang="en-US" sz="2400" dirty="0" smtClean="0"/>
              <a:t>Q </a:t>
            </a:r>
            <a:r>
              <a:rPr lang="en-US" sz="2400" dirty="0"/>
              <a:t>&amp; A </a:t>
            </a:r>
            <a:r>
              <a:rPr lang="en-US" sz="2400" dirty="0" smtClean="0"/>
              <a:t>and District/ISD Planning 30 </a:t>
            </a:r>
            <a:r>
              <a:rPr lang="en-US" sz="2400" dirty="0"/>
              <a:t>mins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7712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Formative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9813" y="5851795"/>
            <a:ext cx="258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Dashboard &gt; Library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87800" y="1087190"/>
            <a:ext cx="4267200" cy="762000"/>
            <a:chOff x="3949700" y="1409700"/>
            <a:chExt cx="4267200" cy="762000"/>
          </a:xfrm>
        </p:grpSpPr>
        <p:sp>
          <p:nvSpPr>
            <p:cNvPr id="16" name="Rectangle 15"/>
            <p:cNvSpPr/>
            <p:nvPr/>
          </p:nvSpPr>
          <p:spPr>
            <a:xfrm>
              <a:off x="3949700" y="1409700"/>
              <a:ext cx="4267200" cy="762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4762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87800" y="1461184"/>
              <a:ext cx="4229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Use to view, create, edit, or delete assessments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25900" y="2040303"/>
            <a:ext cx="4229100" cy="1383298"/>
            <a:chOff x="3949700" y="2374899"/>
            <a:chExt cx="4305300" cy="1264415"/>
          </a:xfrm>
        </p:grpSpPr>
        <p:sp>
          <p:nvSpPr>
            <p:cNvPr id="18" name="Rectangle 17"/>
            <p:cNvSpPr/>
            <p:nvPr/>
          </p:nvSpPr>
          <p:spPr>
            <a:xfrm>
              <a:off x="3949700" y="2374899"/>
              <a:ext cx="4267200" cy="1264415"/>
            </a:xfrm>
            <a:prstGeom prst="rect">
              <a:avLst/>
            </a:prstGeom>
            <a:gradFill>
              <a:gsLst>
                <a:gs pos="0">
                  <a:srgbClr val="F5A81E">
                    <a:lumMod val="67000"/>
                  </a:srgbClr>
                </a:gs>
                <a:gs pos="48000">
                  <a:srgbClr val="F5A81E">
                    <a:lumMod val="97000"/>
                    <a:lumOff val="3000"/>
                  </a:srgbClr>
                </a:gs>
                <a:gs pos="100000">
                  <a:srgbClr val="F5A81E">
                    <a:lumMod val="60000"/>
                    <a:lumOff val="40000"/>
                  </a:srgbClr>
                </a:gs>
              </a:gsLst>
              <a:lin ang="16200000" scaled="1"/>
            </a:gradFill>
            <a:ln w="476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87800" y="2438985"/>
              <a:ext cx="4267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Use to view, create, edit, or delete assessment items that contain questions, associated standards, features, and answer choices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313" y="1090748"/>
            <a:ext cx="2742907" cy="3454400"/>
            <a:chOff x="469313" y="1090748"/>
            <a:chExt cx="2742907" cy="345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3" y="1090748"/>
              <a:ext cx="2730500" cy="345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1028700" y="1849190"/>
              <a:ext cx="2171113" cy="368300"/>
            </a:xfrm>
            <a:prstGeom prst="rect">
              <a:avLst/>
            </a:prstGeom>
            <a:noFill/>
            <a:ln w="476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41107" y="2359346"/>
              <a:ext cx="2171113" cy="406400"/>
            </a:xfrm>
            <a:prstGeom prst="rect">
              <a:avLst/>
            </a:prstGeom>
            <a:noFill/>
            <a:ln w="476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41107" y="2916170"/>
              <a:ext cx="2171113" cy="431800"/>
            </a:xfrm>
            <a:prstGeom prst="rect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87800" y="3560172"/>
            <a:ext cx="4267200" cy="1092200"/>
            <a:chOff x="3949700" y="3886200"/>
            <a:chExt cx="4267200" cy="1092200"/>
          </a:xfrm>
        </p:grpSpPr>
        <p:sp>
          <p:nvSpPr>
            <p:cNvPr id="23" name="Rectangle 22"/>
            <p:cNvSpPr/>
            <p:nvPr/>
          </p:nvSpPr>
          <p:spPr>
            <a:xfrm>
              <a:off x="3987800" y="3886200"/>
              <a:ext cx="4229100" cy="1092200"/>
            </a:xfrm>
            <a:prstGeom prst="rect">
              <a:avLst/>
            </a:prstGeom>
            <a:gradFill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49700" y="3894584"/>
              <a:ext cx="4267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Use to view, create, edit, or delete features (i.e. passages, images, videos, etc.)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Create an Assignment</a:t>
            </a:r>
          </a:p>
        </p:txBody>
      </p:sp>
      <p:pic>
        <p:nvPicPr>
          <p:cNvPr id="592" name="Screen Shot 2017-07-07 at 9.17.1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9562" y="1393451"/>
            <a:ext cx="4258454" cy="425266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84029" y="5915295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Dashboard &gt; </a:t>
            </a:r>
            <a:r>
              <a:rPr lang="en-US"/>
              <a:t>+ Global Create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5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Create Assignment Sections</a:t>
            </a:r>
          </a:p>
        </p:txBody>
      </p:sp>
      <p:sp>
        <p:nvSpPr>
          <p:cNvPr id="595" name="Shape 595"/>
          <p:cNvSpPr>
            <a:spLocks noGrp="1"/>
          </p:cNvSpPr>
          <p:nvPr>
            <p:ph type="body" idx="13"/>
          </p:nvPr>
        </p:nvSpPr>
        <p:spPr>
          <a:xfrm>
            <a:off x="1056808" y="1456762"/>
            <a:ext cx="7108032" cy="409343"/>
          </a:xfrm>
          <a:prstGeom prst="rect">
            <a:avLst/>
          </a:prstGeom>
        </p:spPr>
        <p:txBody>
          <a:bodyPr/>
          <a:lstStyle/>
          <a:p>
            <a:r>
              <a:rPr sz="2400" b="0" dirty="0"/>
              <a:t>Add Basic Information</a:t>
            </a:r>
          </a:p>
        </p:txBody>
      </p:sp>
      <p:sp>
        <p:nvSpPr>
          <p:cNvPr id="596" name="Shape 596"/>
          <p:cNvSpPr>
            <a:spLocks noGrp="1"/>
          </p:cNvSpPr>
          <p:nvPr>
            <p:ph type="body" idx="14"/>
          </p:nvPr>
        </p:nvSpPr>
        <p:spPr>
          <a:xfrm>
            <a:off x="1056808" y="2369376"/>
            <a:ext cx="7108032" cy="409343"/>
          </a:xfrm>
          <a:prstGeom prst="rect">
            <a:avLst/>
          </a:prstGeom>
        </p:spPr>
        <p:txBody>
          <a:bodyPr/>
          <a:lstStyle/>
          <a:p>
            <a:r>
              <a:rPr sz="2400" b="0" dirty="0"/>
              <a:t>Determine Scoring Options</a:t>
            </a:r>
          </a:p>
        </p:txBody>
      </p:sp>
      <p:sp>
        <p:nvSpPr>
          <p:cNvPr id="597" name="Shape 597"/>
          <p:cNvSpPr>
            <a:spLocks noGrp="1"/>
          </p:cNvSpPr>
          <p:nvPr>
            <p:ph type="body" idx="15"/>
          </p:nvPr>
        </p:nvSpPr>
        <p:spPr>
          <a:xfrm>
            <a:off x="1056808" y="3298063"/>
            <a:ext cx="7108032" cy="409343"/>
          </a:xfrm>
          <a:prstGeom prst="rect">
            <a:avLst/>
          </a:prstGeom>
        </p:spPr>
        <p:txBody>
          <a:bodyPr/>
          <a:lstStyle/>
          <a:p>
            <a:r>
              <a:rPr sz="2400" b="0" dirty="0"/>
              <a:t>Select Which Class or Students</a:t>
            </a:r>
          </a:p>
        </p:txBody>
      </p:sp>
      <p:sp>
        <p:nvSpPr>
          <p:cNvPr id="598" name="Shape 598"/>
          <p:cNvSpPr>
            <a:spLocks noGrp="1"/>
          </p:cNvSpPr>
          <p:nvPr>
            <p:ph type="body" idx="16"/>
          </p:nvPr>
        </p:nvSpPr>
        <p:spPr>
          <a:xfrm>
            <a:off x="1056808" y="4226751"/>
            <a:ext cx="7108032" cy="409343"/>
          </a:xfrm>
          <a:prstGeom prst="rect">
            <a:avLst/>
          </a:prstGeom>
        </p:spPr>
        <p:txBody>
          <a:bodyPr/>
          <a:lstStyle/>
          <a:p>
            <a:r>
              <a:rPr sz="2400" b="0" dirty="0"/>
              <a:t>Associate Standards</a:t>
            </a:r>
          </a:p>
        </p:txBody>
      </p:sp>
      <p:sp>
        <p:nvSpPr>
          <p:cNvPr id="599" name="Shape 599"/>
          <p:cNvSpPr>
            <a:spLocks noGrp="1"/>
          </p:cNvSpPr>
          <p:nvPr>
            <p:ph type="body" idx="17"/>
          </p:nvPr>
        </p:nvSpPr>
        <p:spPr>
          <a:xfrm>
            <a:off x="1056808" y="5155438"/>
            <a:ext cx="7108032" cy="409343"/>
          </a:xfrm>
          <a:prstGeom prst="rect">
            <a:avLst/>
          </a:prstGeom>
        </p:spPr>
        <p:txBody>
          <a:bodyPr/>
          <a:lstStyle/>
          <a:p>
            <a:r>
              <a:rPr sz="2400" b="0" dirty="0"/>
              <a:t>Publish the Assignment</a:t>
            </a:r>
          </a:p>
        </p:txBody>
      </p:sp>
      <p:sp>
        <p:nvSpPr>
          <p:cNvPr id="600" name="Shape 600"/>
          <p:cNvSpPr>
            <a:spLocks noGrp="1"/>
          </p:cNvSpPr>
          <p:nvPr>
            <p:ph type="body" idx="18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1 </a:t>
            </a:r>
          </a:p>
        </p:txBody>
      </p:sp>
      <p:sp>
        <p:nvSpPr>
          <p:cNvPr id="601" name="Shape 601"/>
          <p:cNvSpPr>
            <a:spLocks noGrp="1"/>
          </p:cNvSpPr>
          <p:nvPr>
            <p:ph type="body" idx="19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2</a:t>
            </a:r>
          </a:p>
        </p:txBody>
      </p:sp>
      <p:sp>
        <p:nvSpPr>
          <p:cNvPr id="602" name="Shape 602"/>
          <p:cNvSpPr>
            <a:spLocks noGrp="1"/>
          </p:cNvSpPr>
          <p:nvPr>
            <p:ph type="body" idx="20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3</a:t>
            </a:r>
          </a:p>
        </p:txBody>
      </p:sp>
      <p:sp>
        <p:nvSpPr>
          <p:cNvPr id="603" name="Shape 603"/>
          <p:cNvSpPr>
            <a:spLocks noGrp="1"/>
          </p:cNvSpPr>
          <p:nvPr>
            <p:ph type="body" idx="21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4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idx="22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8877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/>
          </p:cNvSpPr>
          <p:nvPr>
            <p:ph type="body" idx="13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1 </a:t>
            </a:r>
          </a:p>
        </p:txBody>
      </p:sp>
      <p:sp>
        <p:nvSpPr>
          <p:cNvPr id="609" name="Shape 609"/>
          <p:cNvSpPr>
            <a:spLocks noGrp="1"/>
          </p:cNvSpPr>
          <p:nvPr>
            <p:ph type="body" idx="14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2</a:t>
            </a:r>
          </a:p>
        </p:txBody>
      </p:sp>
      <p:sp>
        <p:nvSpPr>
          <p:cNvPr id="610" name="Shape 610"/>
          <p:cNvSpPr>
            <a:spLocks noGrp="1"/>
          </p:cNvSpPr>
          <p:nvPr>
            <p:ph type="body" idx="15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3</a:t>
            </a:r>
          </a:p>
        </p:txBody>
      </p:sp>
      <p:sp>
        <p:nvSpPr>
          <p:cNvPr id="611" name="Shape 611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4</a:t>
            </a:r>
          </a:p>
        </p:txBody>
      </p:sp>
      <p:sp>
        <p:nvSpPr>
          <p:cNvPr id="612" name="Shape 612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5</a:t>
            </a:r>
          </a:p>
        </p:txBody>
      </p:sp>
      <p:sp>
        <p:nvSpPr>
          <p:cNvPr id="613" name="Shape 6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/>
            <a:r>
              <a:rPr sz="2800" dirty="0"/>
              <a:t>Add Basic Information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Assignment name and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sz="2400" b="0" dirty="0"/>
              <a:t>description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Gradebook category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Student work type</a:t>
            </a:r>
          </a:p>
        </p:txBody>
      </p:sp>
      <p:pic>
        <p:nvPicPr>
          <p:cNvPr id="614" name="Screen Shot 2017-07-07 at 9.07.4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1514" y="1383377"/>
            <a:ext cx="2826818" cy="481455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7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/>
          </p:cNvSpPr>
          <p:nvPr>
            <p:ph type="body" idx="13"/>
          </p:nvPr>
        </p:nvSpPr>
        <p:spPr>
          <a:prstGeom prst="ellipse">
            <a:avLst/>
          </a:prstGeom>
          <a:solidFill>
            <a:srgbClr val="A0A0A0"/>
          </a:solidFill>
          <a:ln>
            <a:solidFill>
              <a:srgbClr val="A0A0A0"/>
            </a:solidFill>
          </a:ln>
        </p:spPr>
        <p:txBody>
          <a:bodyPr>
            <a:normAutofit lnSpcReduction="10000"/>
          </a:bodyPr>
          <a:lstStyle/>
          <a:p>
            <a:r>
              <a:t>1 </a:t>
            </a:r>
          </a:p>
        </p:txBody>
      </p:sp>
      <p:sp>
        <p:nvSpPr>
          <p:cNvPr id="619" name="Shape 619"/>
          <p:cNvSpPr>
            <a:spLocks noGrp="1"/>
          </p:cNvSpPr>
          <p:nvPr>
            <p:ph type="body" idx="14"/>
          </p:nvPr>
        </p:nvSpPr>
        <p:spPr>
          <a:prstGeom prst="ellipse">
            <a:avLst/>
          </a:prstGeom>
          <a:solidFill>
            <a:srgbClr val="62BAB8"/>
          </a:solidFill>
          <a:ln>
            <a:solidFill>
              <a:srgbClr val="62BAB8"/>
            </a:solidFill>
          </a:ln>
        </p:spPr>
        <p:txBody>
          <a:bodyPr>
            <a:normAutofit lnSpcReduction="10000"/>
          </a:bodyPr>
          <a:lstStyle/>
          <a:p>
            <a:r>
              <a:t>2</a:t>
            </a:r>
          </a:p>
        </p:txBody>
      </p:sp>
      <p:sp>
        <p:nvSpPr>
          <p:cNvPr id="620" name="Shape 620"/>
          <p:cNvSpPr>
            <a:spLocks noGrp="1"/>
          </p:cNvSpPr>
          <p:nvPr>
            <p:ph type="body" idx="15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3</a:t>
            </a:r>
          </a:p>
        </p:txBody>
      </p:sp>
      <p:sp>
        <p:nvSpPr>
          <p:cNvPr id="621" name="Shape 621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4</a:t>
            </a:r>
          </a:p>
        </p:txBody>
      </p:sp>
      <p:sp>
        <p:nvSpPr>
          <p:cNvPr id="622" name="Shape 622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5</a:t>
            </a:r>
          </a:p>
        </p:txBody>
      </p:sp>
      <p:sp>
        <p:nvSpPr>
          <p:cNvPr id="623" name="Shape 6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/>
            <a:r>
              <a:rPr sz="2800" dirty="0"/>
              <a:t>Determine Scoring Options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Score Type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Score Entry Points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Due Date</a:t>
            </a:r>
          </a:p>
        </p:txBody>
      </p:sp>
      <p:pic>
        <p:nvPicPr>
          <p:cNvPr id="624" name="Screen Shot 2017-07-07 at 9.00.4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1644" y="1828800"/>
            <a:ext cx="3148199" cy="431856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1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/>
          </p:cNvSpPr>
          <p:nvPr>
            <p:ph type="body" idx="13"/>
          </p:nvPr>
        </p:nvSpPr>
        <p:spPr>
          <a:prstGeom prst="ellipse">
            <a:avLst/>
          </a:prstGeom>
          <a:solidFill>
            <a:srgbClr val="A0A0A0"/>
          </a:solidFill>
          <a:ln>
            <a:solidFill>
              <a:srgbClr val="A0A0A0"/>
            </a:solidFill>
          </a:ln>
        </p:spPr>
        <p:txBody>
          <a:bodyPr>
            <a:normAutofit lnSpcReduction="10000"/>
          </a:bodyPr>
          <a:lstStyle/>
          <a:p>
            <a:r>
              <a:t>1 </a:t>
            </a:r>
          </a:p>
        </p:txBody>
      </p:sp>
      <p:sp>
        <p:nvSpPr>
          <p:cNvPr id="629" name="Shape 629"/>
          <p:cNvSpPr>
            <a:spLocks noGrp="1"/>
          </p:cNvSpPr>
          <p:nvPr>
            <p:ph type="body" idx="14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2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idx="15"/>
          </p:nvPr>
        </p:nvSpPr>
        <p:spPr>
          <a:prstGeom prst="ellipse">
            <a:avLst/>
          </a:prstGeom>
          <a:solidFill>
            <a:srgbClr val="62BAB8"/>
          </a:solidFill>
          <a:ln>
            <a:solidFill>
              <a:srgbClr val="62BAB8"/>
            </a:solidFill>
          </a:ln>
        </p:spPr>
        <p:txBody>
          <a:bodyPr>
            <a:normAutofit lnSpcReduction="10000"/>
          </a:bodyPr>
          <a:lstStyle/>
          <a:p>
            <a:r>
              <a:t>3</a:t>
            </a:r>
          </a:p>
        </p:txBody>
      </p:sp>
      <p:sp>
        <p:nvSpPr>
          <p:cNvPr id="631" name="Shape 631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4</a:t>
            </a:r>
          </a:p>
        </p:txBody>
      </p:sp>
      <p:sp>
        <p:nvSpPr>
          <p:cNvPr id="632" name="Shape 632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5</a:t>
            </a:r>
          </a:p>
        </p:txBody>
      </p:sp>
      <p:sp>
        <p:nvSpPr>
          <p:cNvPr id="633" name="Shape 6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/>
            <a:r>
              <a:rPr sz="2800" dirty="0"/>
              <a:t>Select Which Class or Students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Select a class or </a:t>
            </a:r>
            <a:r>
              <a:rPr lang="en-US" sz="2400" b="0" dirty="0"/>
              <a:t>m</a:t>
            </a:r>
            <a:r>
              <a:rPr sz="2400" b="0" dirty="0"/>
              <a:t>ultiple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sz="2400" b="0" dirty="0"/>
              <a:t>classes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Add or exclude students</a:t>
            </a:r>
          </a:p>
        </p:txBody>
      </p:sp>
      <p:pic>
        <p:nvPicPr>
          <p:cNvPr id="634" name="Screen Shot 2017-07-07 at 9.04.1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7285" y="1854200"/>
            <a:ext cx="3654441" cy="431626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/>
          </p:cNvSpPr>
          <p:nvPr>
            <p:ph type="body" idx="13"/>
          </p:nvPr>
        </p:nvSpPr>
        <p:spPr>
          <a:prstGeom prst="ellipse">
            <a:avLst/>
          </a:prstGeom>
          <a:solidFill>
            <a:srgbClr val="A0A0A0"/>
          </a:solidFill>
          <a:ln>
            <a:solidFill>
              <a:srgbClr val="A0A0A0"/>
            </a:solidFill>
          </a:ln>
        </p:spPr>
        <p:txBody>
          <a:bodyPr>
            <a:normAutofit lnSpcReduction="10000"/>
          </a:bodyPr>
          <a:lstStyle/>
          <a:p>
            <a:r>
              <a:t>1 </a:t>
            </a:r>
          </a:p>
        </p:txBody>
      </p:sp>
      <p:sp>
        <p:nvSpPr>
          <p:cNvPr id="639" name="Shape 639"/>
          <p:cNvSpPr>
            <a:spLocks noGrp="1"/>
          </p:cNvSpPr>
          <p:nvPr>
            <p:ph type="body" idx="14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2</a:t>
            </a:r>
          </a:p>
        </p:txBody>
      </p:sp>
      <p:sp>
        <p:nvSpPr>
          <p:cNvPr id="640" name="Shape 640"/>
          <p:cNvSpPr>
            <a:spLocks noGrp="1"/>
          </p:cNvSpPr>
          <p:nvPr>
            <p:ph type="body" idx="15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3</a:t>
            </a:r>
          </a:p>
        </p:txBody>
      </p:sp>
      <p:sp>
        <p:nvSpPr>
          <p:cNvPr id="641" name="Shape 641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  <a:solidFill>
            <a:srgbClr val="62BAB8"/>
          </a:solidFill>
          <a:ln>
            <a:solidFill>
              <a:srgbClr val="62BAB8"/>
            </a:solidFill>
          </a:ln>
        </p:spPr>
        <p:txBody>
          <a:bodyPr>
            <a:normAutofit lnSpcReduction="10000"/>
          </a:bodyPr>
          <a:lstStyle/>
          <a:p>
            <a:r>
              <a:t>4</a:t>
            </a:r>
          </a:p>
        </p:txBody>
      </p:sp>
      <p:sp>
        <p:nvSpPr>
          <p:cNvPr id="642" name="Shape 642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5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/>
            <a:r>
              <a:rPr sz="2800" dirty="0"/>
              <a:t>Associate Standards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Add new standards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Edit standards</a:t>
            </a:r>
          </a:p>
        </p:txBody>
      </p:sp>
      <p:pic>
        <p:nvPicPr>
          <p:cNvPr id="644" name="Screen Shot 2017-07-07 at 9.11.0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6000" y="1748223"/>
            <a:ext cx="3852860" cy="4183715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0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/>
          </p:cNvSpPr>
          <p:nvPr>
            <p:ph type="body" idx="13"/>
          </p:nvPr>
        </p:nvSpPr>
        <p:spPr>
          <a:prstGeom prst="ellipse">
            <a:avLst/>
          </a:prstGeom>
          <a:solidFill>
            <a:srgbClr val="A0A0A0"/>
          </a:solidFill>
          <a:ln>
            <a:solidFill>
              <a:srgbClr val="A0A0A0"/>
            </a:solidFill>
          </a:ln>
        </p:spPr>
        <p:txBody>
          <a:bodyPr>
            <a:normAutofit lnSpcReduction="10000"/>
          </a:bodyPr>
          <a:lstStyle/>
          <a:p>
            <a:r>
              <a:t>1 </a:t>
            </a:r>
          </a:p>
        </p:txBody>
      </p:sp>
      <p:sp>
        <p:nvSpPr>
          <p:cNvPr id="649" name="Shape 649"/>
          <p:cNvSpPr>
            <a:spLocks noGrp="1"/>
          </p:cNvSpPr>
          <p:nvPr>
            <p:ph type="body" idx="14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2</a:t>
            </a:r>
          </a:p>
        </p:txBody>
      </p:sp>
      <p:sp>
        <p:nvSpPr>
          <p:cNvPr id="650" name="Shape 650"/>
          <p:cNvSpPr>
            <a:spLocks noGrp="1"/>
          </p:cNvSpPr>
          <p:nvPr>
            <p:ph type="body" idx="15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3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r>
              <a:t>4</a:t>
            </a:r>
          </a:p>
        </p:txBody>
      </p:sp>
      <p:sp>
        <p:nvSpPr>
          <p:cNvPr id="652" name="Shape 652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  <a:solidFill>
            <a:srgbClr val="62BAB8"/>
          </a:solidFill>
          <a:ln>
            <a:solidFill>
              <a:srgbClr val="62BAB8"/>
            </a:solidFill>
          </a:ln>
        </p:spPr>
        <p:txBody>
          <a:bodyPr>
            <a:normAutofit lnSpcReduction="10000"/>
          </a:bodyPr>
          <a:lstStyle/>
          <a:p>
            <a:r>
              <a:t>5</a:t>
            </a:r>
          </a:p>
        </p:txBody>
      </p:sp>
      <p:sp>
        <p:nvSpPr>
          <p:cNvPr id="653" name="Shape 6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/>
            <a:r>
              <a:rPr sz="2800" dirty="0"/>
              <a:t>Publish the Assignment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Default </a:t>
            </a:r>
            <a:r>
              <a:rPr lang="en-US" sz="2400" b="0" dirty="0"/>
              <a:t>set to</a:t>
            </a:r>
            <a:r>
              <a:rPr sz="2400" b="0" dirty="0"/>
              <a:t> Immediately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sz="2400" b="0" dirty="0"/>
              <a:t>Add date and </a:t>
            </a:r>
            <a:r>
              <a:rPr lang="en-US" sz="2400" b="0" dirty="0"/>
              <a:t>a</a:t>
            </a:r>
            <a:r>
              <a:rPr sz="2400" b="0" dirty="0"/>
              <a:t>dditional</a:t>
            </a:r>
            <a:r>
              <a:rPr lang="en-US" sz="2400" b="0" dirty="0"/>
              <a:t> </a:t>
            </a:r>
            <a:br>
              <a:rPr lang="en-US" sz="2400" b="0" dirty="0"/>
            </a:br>
            <a:r>
              <a:rPr sz="2400" b="0" dirty="0"/>
              <a:t>information</a:t>
            </a:r>
            <a:r>
              <a:rPr lang="en-US" sz="2400" b="0" dirty="0"/>
              <a:t> </a:t>
            </a:r>
            <a:r>
              <a:rPr sz="2400" b="0" dirty="0"/>
              <a:t>for other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sz="2400" b="0" dirty="0"/>
              <a:t>options</a:t>
            </a:r>
          </a:p>
        </p:txBody>
      </p:sp>
      <p:pic>
        <p:nvPicPr>
          <p:cNvPr id="654" name="Screen Shot 2017-07-07 at 9.15.1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6766" y="2276874"/>
            <a:ext cx="3804558" cy="3446865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0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Login and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and Responding to Student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and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Generate a Report</a:t>
            </a:r>
          </a:p>
        </p:txBody>
      </p:sp>
      <p:sp>
        <p:nvSpPr>
          <p:cNvPr id="784" name="Shape 78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b="0" dirty="0"/>
              <a:t>Individual Student Report</a:t>
            </a:r>
          </a:p>
          <a:p>
            <a:r>
              <a:rPr sz="2400" b="0" dirty="0"/>
              <a:t>Assignment Report</a:t>
            </a:r>
          </a:p>
          <a:p>
            <a:r>
              <a:rPr sz="2400" b="0" dirty="0"/>
              <a:t>Scoresheet Report</a:t>
            </a:r>
          </a:p>
          <a:p>
            <a:r>
              <a:rPr sz="2400" b="0" dirty="0"/>
              <a:t>Student Roster</a:t>
            </a:r>
          </a:p>
          <a:p>
            <a:r>
              <a:rPr sz="2400" b="0" dirty="0"/>
              <a:t>PT Portal Reports</a:t>
            </a:r>
          </a:p>
        </p:txBody>
      </p:sp>
      <p:sp>
        <p:nvSpPr>
          <p:cNvPr id="783" name="Shape 783"/>
          <p:cNvSpPr>
            <a:spLocks noGrp="1"/>
          </p:cNvSpPr>
          <p:nvPr>
            <p:ph type="body" idx="4294967295"/>
          </p:nvPr>
        </p:nvSpPr>
        <p:spPr>
          <a:xfrm>
            <a:off x="0" y="5851525"/>
            <a:ext cx="8324850" cy="33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sz="1800" b="0" dirty="0"/>
              <a:t>Analysis &gt; Reports</a:t>
            </a:r>
          </a:p>
        </p:txBody>
      </p:sp>
      <p:pic>
        <p:nvPicPr>
          <p:cNvPr id="785" name="slide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649" y="-193675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831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Prepare for an Upcoming Parent</a:t>
            </a:r>
            <a:br>
              <a:rPr lang="en-US" dirty="0"/>
            </a:br>
            <a:r>
              <a:rPr lang="en-US" dirty="0"/>
              <a:t>Conference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299162"/>
            <a:ext cx="8196262" cy="42041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01459" y="5929379"/>
            <a:ext cx="5167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Analysis &gt; Reports &gt; Select a report name</a:t>
            </a:r>
          </a:p>
        </p:txBody>
      </p:sp>
    </p:spTree>
    <p:extLst>
      <p:ext uri="{BB962C8B-B14F-4D97-AF65-F5344CB8AC3E}">
        <p14:creationId xmlns:p14="http://schemas.microsoft.com/office/powerpoint/2010/main" val="18011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Standards Progress</a:t>
            </a:r>
          </a:p>
        </p:txBody>
      </p:sp>
      <p:sp>
        <p:nvSpPr>
          <p:cNvPr id="774" name="Shape 77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rPr sz="2400" b="0" dirty="0"/>
              <a:t>View the distribution of course standards grades for a class for the selected reporting term. </a:t>
            </a:r>
          </a:p>
        </p:txBody>
      </p:sp>
      <p:sp>
        <p:nvSpPr>
          <p:cNvPr id="773" name="Shape 773"/>
          <p:cNvSpPr>
            <a:spLocks noGrp="1"/>
          </p:cNvSpPr>
          <p:nvPr>
            <p:ph type="body" idx="4294967295"/>
          </p:nvPr>
        </p:nvSpPr>
        <p:spPr>
          <a:xfrm>
            <a:off x="1130300" y="5851525"/>
            <a:ext cx="6940550" cy="43310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sz="1800" b="0" dirty="0"/>
              <a:t>Analysis &gt; Standards Progress</a:t>
            </a:r>
          </a:p>
        </p:txBody>
      </p:sp>
      <p:pic>
        <p:nvPicPr>
          <p:cNvPr id="775" name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879" y="2324225"/>
            <a:ext cx="7341820" cy="334315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32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Traditional Progress</a:t>
            </a:r>
          </a:p>
        </p:txBody>
      </p:sp>
      <p:sp>
        <p:nvSpPr>
          <p:cNvPr id="779" name="Shape 77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rPr sz="2400" b="0" dirty="0"/>
              <a:t>View the distribution of traditional grades for a class for the selected reporting term.</a:t>
            </a:r>
          </a:p>
        </p:txBody>
      </p:sp>
      <p:sp>
        <p:nvSpPr>
          <p:cNvPr id="778" name="Shape 778"/>
          <p:cNvSpPr>
            <a:spLocks noGrp="1"/>
          </p:cNvSpPr>
          <p:nvPr>
            <p:ph type="body" idx="4294967295"/>
          </p:nvPr>
        </p:nvSpPr>
        <p:spPr>
          <a:xfrm>
            <a:off x="1407914" y="5838824"/>
            <a:ext cx="6381750" cy="3333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sz="1800" b="0" dirty="0"/>
              <a:t>Analysis &gt; Traditional Progress</a:t>
            </a:r>
          </a:p>
        </p:txBody>
      </p:sp>
      <p:pic>
        <p:nvPicPr>
          <p:cNvPr id="780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832" y="2227131"/>
            <a:ext cx="8205915" cy="310025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47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490564098"/>
              </p:ext>
            </p:extLst>
          </p:nvPr>
        </p:nvSpPr>
        <p:spPr/>
        <p:txBody>
          <a:bodyPr/>
          <a:lstStyle/>
          <a:p>
            <a:r>
              <a:rPr lang="en-US" dirty="0" smtClean="0"/>
              <a:t>Live 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Creating a PowerSchool ID</a:t>
            </a:r>
          </a:p>
        </p:txBody>
      </p:sp>
      <p:grpSp>
        <p:nvGrpSpPr>
          <p:cNvPr id="4" name="Group 569"/>
          <p:cNvGrpSpPr/>
          <p:nvPr/>
        </p:nvGrpSpPr>
        <p:grpSpPr>
          <a:xfrm>
            <a:off x="1267260" y="891680"/>
            <a:ext cx="6649844" cy="5060950"/>
            <a:chOff x="0" y="0"/>
            <a:chExt cx="7762487" cy="6819900"/>
          </a:xfrm>
        </p:grpSpPr>
        <p:pic>
          <p:nvPicPr>
            <p:cNvPr id="5" name="Screen Shot 2017-05-23 at 2.38.08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7762488" cy="68199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6" name="Shape 568"/>
            <p:cNvSpPr/>
            <p:nvPr/>
          </p:nvSpPr>
          <p:spPr>
            <a:xfrm>
              <a:off x="2365014" y="6199057"/>
              <a:ext cx="1428269" cy="405175"/>
            </a:xfrm>
            <a:prstGeom prst="rect">
              <a:avLst/>
            </a:prstGeom>
            <a:noFill/>
            <a:ln w="88900" cap="flat">
              <a:solidFill>
                <a:srgbClr val="E14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defRPr sz="4800">
                  <a:solidFill>
                    <a:srgbClr val="042C4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68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Creating a PowerSchool ID</a:t>
            </a:r>
          </a:p>
        </p:txBody>
      </p:sp>
      <p:pic>
        <p:nvPicPr>
          <p:cNvPr id="4" name="Screen Shot 2017-05-31 at 8.28.0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639" y="891680"/>
            <a:ext cx="6639086" cy="5244797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8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(Note – using your OWN credentials)</a:t>
            </a:r>
          </a:p>
          <a:p>
            <a:endParaRPr lang="en-US" dirty="0"/>
          </a:p>
          <a:p>
            <a:r>
              <a:rPr lang="en-US" dirty="0" smtClean="0"/>
              <a:t>https://</a:t>
            </a:r>
            <a:r>
              <a:rPr lang="en-US" dirty="0" err="1" smtClean="0"/>
              <a:t>classroom.powerschool.com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Teacher Username: </a:t>
            </a:r>
            <a:r>
              <a:rPr lang="en-US" dirty="0" smtClean="0">
                <a:hlinkClick r:id="rId2"/>
              </a:rPr>
              <a:t>abram1-pstrain6@powerschool.com</a:t>
            </a:r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 err="1" smtClean="0"/>
              <a:t>globalaccount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Student Username: ag1student34-pstrain6</a:t>
            </a:r>
          </a:p>
          <a:p>
            <a:r>
              <a:rPr lang="en-US" dirty="0" smtClean="0"/>
              <a:t>Password: </a:t>
            </a:r>
            <a:r>
              <a:rPr lang="en-US" dirty="0" err="1" smtClean="0"/>
              <a:t>globalaccount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Break!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Hands On Guided Practice:</a:t>
            </a:r>
            <a:br>
              <a:rPr lang="en-US" dirty="0" smtClean="0"/>
            </a:br>
            <a:r>
              <a:rPr lang="en-US" dirty="0"/>
              <a:t> Using Unified Classroom Assessment Quick Reference Card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Dashboard</a:t>
            </a:r>
          </a:p>
        </p:txBody>
      </p:sp>
    </p:spTree>
    <p:extLst>
      <p:ext uri="{BB962C8B-B14F-4D97-AF65-F5344CB8AC3E}">
        <p14:creationId xmlns:p14="http://schemas.microsoft.com/office/powerpoint/2010/main" val="18558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Resource and</a:t>
            </a:r>
            <a:br>
              <a:rPr lang="en-US" dirty="0" smtClean="0"/>
            </a:br>
            <a:r>
              <a:rPr lang="en-US" dirty="0" smtClean="0"/>
              <a:t>LIVE 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Q&amp;A /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6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 Review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2" y="1011240"/>
            <a:ext cx="7310852" cy="4899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883400" y="5422902"/>
            <a:ext cx="1364664" cy="48736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Analysis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5" y="1011240"/>
            <a:ext cx="5663586" cy="4746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4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Review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4" y="1011240"/>
            <a:ext cx="3394668" cy="5273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97500" y="5867402"/>
            <a:ext cx="892472" cy="417513"/>
          </a:xfrm>
          <a:prstGeom prst="rect">
            <a:avLst/>
          </a:prstGeom>
          <a:noFill/>
          <a:ln w="47625">
            <a:solidFill>
              <a:srgbClr val="E14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Feed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69" y="1054100"/>
            <a:ext cx="3041225" cy="49549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7012" y="10541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an activity directly from the Dashboard or click </a:t>
            </a:r>
            <a:r>
              <a:rPr lang="en-US" sz="2400" b="1" dirty="0"/>
              <a:t>Communication</a:t>
            </a:r>
            <a:r>
              <a:rPr lang="en-US" sz="2400" dirty="0"/>
              <a:t> on the Navigation menu.</a:t>
            </a:r>
          </a:p>
        </p:txBody>
      </p:sp>
    </p:spTree>
    <p:extLst>
      <p:ext uri="{BB962C8B-B14F-4D97-AF65-F5344CB8AC3E}">
        <p14:creationId xmlns:p14="http://schemas.microsoft.com/office/powerpoint/2010/main" val="17053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Attendance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0" y="1244301"/>
            <a:ext cx="8610600" cy="29025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464365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session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6050" y="464365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in session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0325" y="2518291"/>
            <a:ext cx="368300" cy="241300"/>
          </a:xfrm>
          <a:prstGeom prst="rect">
            <a:avLst/>
          </a:prstGeom>
          <a:noFill/>
          <a:ln w="47625">
            <a:solidFill>
              <a:srgbClr val="E14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83200" y="3619500"/>
            <a:ext cx="419100" cy="24130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8500" y="4752119"/>
            <a:ext cx="139700" cy="152400"/>
          </a:xfrm>
          <a:prstGeom prst="rect">
            <a:avLst/>
          </a:prstGeom>
          <a:solidFill>
            <a:srgbClr val="E14854"/>
          </a:solidFill>
          <a:ln>
            <a:solidFill>
              <a:srgbClr val="E14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36350" y="4752119"/>
            <a:ext cx="139700" cy="152400"/>
          </a:xfrm>
          <a:prstGeom prst="rect">
            <a:avLst/>
          </a:prstGeom>
          <a:solidFill>
            <a:srgbClr val="62BAB8"/>
          </a:solidFill>
          <a:ln>
            <a:solidFill>
              <a:srgbClr val="62B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35238" y="5866667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Dashboard &gt; </a:t>
            </a:r>
            <a:r>
              <a:rPr lang="en-US"/>
              <a:t>Class selector menu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16675" y="3619500"/>
            <a:ext cx="368300" cy="241300"/>
          </a:xfrm>
          <a:prstGeom prst="rect">
            <a:avLst/>
          </a:prstGeom>
          <a:noFill/>
          <a:ln w="47625">
            <a:solidFill>
              <a:srgbClr val="E14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00526" y="3613275"/>
            <a:ext cx="397375" cy="247527"/>
          </a:xfrm>
          <a:prstGeom prst="rect">
            <a:avLst/>
          </a:prstGeom>
          <a:noFill/>
          <a:ln w="47625">
            <a:solidFill>
              <a:srgbClr val="E14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00526" y="2518293"/>
            <a:ext cx="397375" cy="247527"/>
          </a:xfrm>
          <a:prstGeom prst="rect">
            <a:avLst/>
          </a:prstGeom>
          <a:noFill/>
          <a:ln w="47625">
            <a:solidFill>
              <a:srgbClr val="E14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83200" y="2518291"/>
            <a:ext cx="419100" cy="24130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School">
  <a:themeElements>
    <a:clrScheme name="PowerSchool">
      <a:dk1>
        <a:srgbClr val="042C3F"/>
      </a:dk1>
      <a:lt1>
        <a:srgbClr val="FFFFFF"/>
      </a:lt1>
      <a:dk2>
        <a:srgbClr val="042C3F"/>
      </a:dk2>
      <a:lt2>
        <a:srgbClr val="FEFFFF"/>
      </a:lt2>
      <a:accent1>
        <a:srgbClr val="5FBAB7"/>
      </a:accent1>
      <a:accent2>
        <a:srgbClr val="7DB555"/>
      </a:accent2>
      <a:accent3>
        <a:srgbClr val="F7A71D"/>
      </a:accent3>
      <a:accent4>
        <a:srgbClr val="E14753"/>
      </a:accent4>
      <a:accent5>
        <a:srgbClr val="368AAC"/>
      </a:accent5>
      <a:accent6>
        <a:srgbClr val="FEFFFF"/>
      </a:accent6>
      <a:hlink>
        <a:srgbClr val="0563C1"/>
      </a:hlink>
      <a:folHlink>
        <a:srgbClr val="954F72"/>
      </a:folHlink>
    </a:clrScheme>
    <a:fontScheme name="PowerSchoo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586D11F-B7E2-7240-BDE4-51DEC2709168}" vid="{796A21B3-D04A-AD43-BFB9-4B55F2EBA444}"/>
    </a:ext>
  </a:extLst>
</a:theme>
</file>

<file path=ppt/theme/theme2.xml><?xml version="1.0" encoding="utf-8"?>
<a:theme xmlns:a="http://schemas.openxmlformats.org/drawingml/2006/main" name="Transi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586D11F-B7E2-7240-BDE4-51DEC2709168}" vid="{57354D48-7E45-A149-AF53-E205FE84BAF0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BADB21B49B94FA4D366D56A147EF5" ma:contentTypeVersion="24" ma:contentTypeDescription="Create a new document." ma:contentTypeScope="" ma:versionID="73fc552869b7c9f96b832fed047f4076">
  <xsd:schema xmlns:xsd="http://www.w3.org/2001/XMLSchema" xmlns:xs="http://www.w3.org/2001/XMLSchema" xmlns:p="http://schemas.microsoft.com/office/2006/metadata/properties" xmlns:ns2="8516a697-07df-4588-b2dc-bbd0e7a331ad" xmlns:ns3="3cc2b54d-115e-480f-a6d6-91e359531bdc" xmlns:ns4="ab7b71a2-2bb4-444c-9543-907f62a3c20b" targetNamespace="http://schemas.microsoft.com/office/2006/metadata/properties" ma:root="true" ma:fieldsID="ae28a73d1e20aa54759b38f1965f75bd" ns2:_="" ns3:_="" ns4:_="">
    <xsd:import namespace="8516a697-07df-4588-b2dc-bbd0e7a331ad"/>
    <xsd:import namespace="3cc2b54d-115e-480f-a6d6-91e359531bdc"/>
    <xsd:import namespace="ab7b71a2-2bb4-444c-9543-907f62a3c20b"/>
    <xsd:element name="properties">
      <xsd:complexType>
        <xsd:sequence>
          <xsd:element name="documentManagement">
            <xsd:complexType>
              <xsd:all>
                <xsd:element ref="ns2:Status"/>
                <xsd:element ref="ns3:SharedWithUsers" minOccurs="0"/>
                <xsd:element ref="ns3:SharedWithDetails" minOccurs="0"/>
                <xsd:element ref="ns4:File_x0020_Type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6a697-07df-4588-b2dc-bbd0e7a331ad" elementFormDefault="qualified">
    <xsd:import namespace="http://schemas.microsoft.com/office/2006/documentManagement/types"/>
    <xsd:import namespace="http://schemas.microsoft.com/office/infopath/2007/PartnerControls"/>
    <xsd:element name="Status" ma:index="2" ma:displayName="Status" ma:format="RadioButtons" ma:internalName="Status">
      <xsd:simpleType>
        <xsd:restriction base="dms:Choice">
          <xsd:enumeration value="-- WRITING --"/>
          <xsd:enumeration value="Draft/In Revision"/>
          <xsd:enumeration value="Needs Revision"/>
          <xsd:enumeration value="Ready for SME Outline Review"/>
          <xsd:enumeration value="SME Outline Review Complete"/>
          <xsd:enumeration value="Ready for QA"/>
          <xsd:enumeration value="QA Complete"/>
          <xsd:enumeration value="Ready for Style Review"/>
          <xsd:enumeration value="Style Review Complete"/>
          <xsd:enumeration value="Ready for Transcript Review"/>
          <xsd:enumeration value="Transcript Review Complete"/>
          <xsd:enumeration value="Complete (Writing)"/>
          <xsd:enumeration value="-- DEVELOPING --"/>
          <xsd:enumeration value="Ready for Development"/>
          <xsd:enumeration value="Ready for Widgets"/>
          <xsd:enumeration value="In Development"/>
          <xsd:enumeration value="Ready for Prototype Review"/>
          <xsd:enumeration value="Prototype Review Complete"/>
          <xsd:enumeration value="Ready for Pre-audio Review"/>
          <xsd:enumeration value="Pre-audio Review Complete"/>
          <xsd:enumeration value="Recording/Syncing Audio"/>
          <xsd:enumeration value="Ready for Post-audio Review"/>
          <xsd:enumeration value="Post-audio Review Complete"/>
          <xsd:enumeration value="Ready for Final Review"/>
          <xsd:enumeration value="Final Review Complete"/>
          <xsd:enumeration value="Ready for Publication"/>
          <xsd:enumeration value="Complete (Development)"/>
          <xsd:enumeration value="-- GRAPHICS --"/>
          <xsd:enumeration value="Storyboard Complete"/>
          <xsd:enumeration value="Graphics Complete pending audio"/>
          <xsd:enumeration value="Graphics Complete"/>
          <xsd:enumeration value="-- AUDIO --"/>
          <xsd:enumeration value="Audio Comple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2b54d-115e-480f-a6d6-91e359531bdc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b71a2-2bb4-444c-9543-907f62a3c20b" elementFormDefault="qualified">
    <xsd:import namespace="http://schemas.microsoft.com/office/2006/documentManagement/types"/>
    <xsd:import namespace="http://schemas.microsoft.com/office/infopath/2007/PartnerControls"/>
    <xsd:element name="File_x0020_Type0" ma:index="11" ma:displayName="File Type" ma:format="RadioButtons" ma:internalName="File_x0020_Type0">
      <xsd:simpleType>
        <xsd:restriction base="dms:Choice">
          <xsd:enumeration value="Activity Files"/>
          <xsd:enumeration value="Agenda"/>
          <xsd:enumeration value="Audio"/>
          <xsd:enumeration value="Dev Files"/>
          <xsd:enumeration value="Graphics"/>
          <xsd:enumeration value="Handout"/>
          <xsd:enumeration value="Keynote Image File"/>
          <xsd:enumeration value="Keynote/PPT"/>
          <xsd:enumeration value="QRC"/>
          <xsd:enumeration value="Review Sheet"/>
          <xsd:enumeration value="Supplemental Files"/>
          <xsd:enumeration value="Transcript"/>
          <xsd:enumeration value="Workbook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8516a697-07df-4588-b2dc-bbd0e7a331ad">Complete (Writing)</Status>
    <File_x0020_Type0 xmlns="ab7b71a2-2bb4-444c-9543-907f62a3c20b">Keynote/PPT</File_x0020_Type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2EEB62-4802-4C74-B2D0-AD582B1C6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16a697-07df-4588-b2dc-bbd0e7a331ad"/>
    <ds:schemaRef ds:uri="3cc2b54d-115e-480f-a6d6-91e359531bdc"/>
    <ds:schemaRef ds:uri="ab7b71a2-2bb4-444c-9543-907f62a3c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58ED02-4BBF-4F05-A39B-D15BA32EB9A1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ab7b71a2-2bb4-444c-9543-907f62a3c20b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3cc2b54d-115e-480f-a6d6-91e359531bdc"/>
    <ds:schemaRef ds:uri="8516a697-07df-4588-b2dc-bbd0e7a331a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C328A35-6411-44D3-86BF-FA3CF3F540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533</Words>
  <Application>Microsoft Macintosh PowerPoint</Application>
  <PresentationFormat>On-screen Show (4:3)</PresentationFormat>
  <Paragraphs>174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Calibri</vt:lpstr>
      <vt:lpstr>Calibri Light</vt:lpstr>
      <vt:lpstr>Courier New</vt:lpstr>
      <vt:lpstr>Gill Sans</vt:lpstr>
      <vt:lpstr>Open Sans</vt:lpstr>
      <vt:lpstr>Roboto Black</vt:lpstr>
      <vt:lpstr>Thonburi</vt:lpstr>
      <vt:lpstr>Verdana</vt:lpstr>
      <vt:lpstr>Wingdings</vt:lpstr>
      <vt:lpstr>Zapf Dingbats</vt:lpstr>
      <vt:lpstr>Arial</vt:lpstr>
      <vt:lpstr>PowerSchool</vt:lpstr>
      <vt:lpstr>Transition Slides</vt:lpstr>
      <vt:lpstr>Custom Design</vt:lpstr>
      <vt:lpstr>Macomb ISD (MI) PowerSchool TtT – Assessment/Analytics</vt:lpstr>
      <vt:lpstr>Agenda – UC Assessment (DAY 2)</vt:lpstr>
      <vt:lpstr>Login and Tour</vt:lpstr>
      <vt:lpstr>Navigating the Dashboard</vt:lpstr>
      <vt:lpstr>Calendar Review</vt:lpstr>
      <vt:lpstr>Progress Analysis</vt:lpstr>
      <vt:lpstr>Assignment Review</vt:lpstr>
      <vt:lpstr>Activity Feed</vt:lpstr>
      <vt:lpstr>Take Attendance</vt:lpstr>
      <vt:lpstr>Viewing Student Pages</vt:lpstr>
      <vt:lpstr>Early Warning Information</vt:lpstr>
      <vt:lpstr>Student Quick View</vt:lpstr>
      <vt:lpstr>Student Detail</vt:lpstr>
      <vt:lpstr>Keeping Parents Informed</vt:lpstr>
      <vt:lpstr>Communicate with your “Customers”</vt:lpstr>
      <vt:lpstr>Communicate with the Activity Feed</vt:lpstr>
      <vt:lpstr>Manage the Calendar</vt:lpstr>
      <vt:lpstr>Assessment / Analytics Basics</vt:lpstr>
      <vt:lpstr>Items and Assessments</vt:lpstr>
      <vt:lpstr>Create a Formative Assessment</vt:lpstr>
      <vt:lpstr>Create an Assignment</vt:lpstr>
      <vt:lpstr>Create Assignment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Login and Testing</vt:lpstr>
      <vt:lpstr>Viewing and Responding to Student Progress</vt:lpstr>
      <vt:lpstr>Generate a Report</vt:lpstr>
      <vt:lpstr>Prepare for an Upcoming Parent Conference</vt:lpstr>
      <vt:lpstr>Standards Progress</vt:lpstr>
      <vt:lpstr>Traditional Progress</vt:lpstr>
      <vt:lpstr>Live Assist</vt:lpstr>
      <vt:lpstr>Before Creating a PowerSchool ID</vt:lpstr>
      <vt:lpstr>After Creating a PowerSchool ID</vt:lpstr>
      <vt:lpstr>Logging In</vt:lpstr>
      <vt:lpstr>Lunch Break!</vt:lpstr>
      <vt:lpstr>Hands On Guided Practice:  Using Unified Classroom Assessment Quick Reference Card  </vt:lpstr>
      <vt:lpstr>Review of Resource and LIVE ASSIST</vt:lpstr>
      <vt:lpstr>General Q&amp;A / Planning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Lindquist</dc:creator>
  <cp:lastModifiedBy>Sam Sale</cp:lastModifiedBy>
  <cp:revision>81</cp:revision>
  <cp:lastPrinted>2017-04-25T17:51:49Z</cp:lastPrinted>
  <dcterms:modified xsi:type="dcterms:W3CDTF">2017-08-08T16:21:21Z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0x010100C09BADB21B49B94FA4D366D56A147EF5</vt:lpwstr>
  </property>
</Properties>
</file>