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96"/>
  </p:notesMasterIdLst>
  <p:sldIdLst>
    <p:sldId id="256" r:id="rId2"/>
    <p:sldId id="257" r:id="rId3"/>
    <p:sldId id="370" r:id="rId4"/>
    <p:sldId id="375" r:id="rId5"/>
    <p:sldId id="371" r:id="rId6"/>
    <p:sldId id="261" r:id="rId7"/>
    <p:sldId id="408" r:id="rId8"/>
    <p:sldId id="399" r:id="rId9"/>
    <p:sldId id="378" r:id="rId10"/>
    <p:sldId id="380" r:id="rId11"/>
    <p:sldId id="423" r:id="rId12"/>
    <p:sldId id="409" r:id="rId13"/>
    <p:sldId id="414" r:id="rId14"/>
    <p:sldId id="415" r:id="rId15"/>
    <p:sldId id="386" r:id="rId16"/>
    <p:sldId id="387" r:id="rId17"/>
    <p:sldId id="388" r:id="rId18"/>
    <p:sldId id="389" r:id="rId19"/>
    <p:sldId id="363" r:id="rId20"/>
    <p:sldId id="373" r:id="rId21"/>
    <p:sldId id="390" r:id="rId22"/>
    <p:sldId id="268" r:id="rId23"/>
    <p:sldId id="269" r:id="rId24"/>
    <p:sldId id="407" r:id="rId25"/>
    <p:sldId id="272" r:id="rId26"/>
    <p:sldId id="379" r:id="rId27"/>
    <p:sldId id="392" r:id="rId28"/>
    <p:sldId id="273" r:id="rId29"/>
    <p:sldId id="419" r:id="rId30"/>
    <p:sldId id="420" r:id="rId31"/>
    <p:sldId id="391" r:id="rId32"/>
    <p:sldId id="276" r:id="rId33"/>
    <p:sldId id="278" r:id="rId34"/>
    <p:sldId id="393" r:id="rId35"/>
    <p:sldId id="365" r:id="rId36"/>
    <p:sldId id="279" r:id="rId37"/>
    <p:sldId id="396" r:id="rId38"/>
    <p:sldId id="281" r:id="rId39"/>
    <p:sldId id="394" r:id="rId40"/>
    <p:sldId id="282" r:id="rId41"/>
    <p:sldId id="395" r:id="rId42"/>
    <p:sldId id="283" r:id="rId43"/>
    <p:sldId id="382" r:id="rId44"/>
    <p:sldId id="366" r:id="rId45"/>
    <p:sldId id="383" r:id="rId46"/>
    <p:sldId id="286" r:id="rId47"/>
    <p:sldId id="288" r:id="rId48"/>
    <p:sldId id="367" r:id="rId49"/>
    <p:sldId id="290" r:id="rId50"/>
    <p:sldId id="291" r:id="rId51"/>
    <p:sldId id="368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14" r:id="rId65"/>
    <p:sldId id="315" r:id="rId66"/>
    <p:sldId id="316" r:id="rId67"/>
    <p:sldId id="317" r:id="rId68"/>
    <p:sldId id="425" r:id="rId69"/>
    <p:sldId id="397" r:id="rId70"/>
    <p:sldId id="319" r:id="rId71"/>
    <p:sldId id="320" r:id="rId72"/>
    <p:sldId id="322" r:id="rId73"/>
    <p:sldId id="323" r:id="rId74"/>
    <p:sldId id="377" r:id="rId75"/>
    <p:sldId id="417" r:id="rId76"/>
    <p:sldId id="398" r:id="rId77"/>
    <p:sldId id="345" r:id="rId78"/>
    <p:sldId id="412" r:id="rId79"/>
    <p:sldId id="400" r:id="rId80"/>
    <p:sldId id="422" r:id="rId81"/>
    <p:sldId id="421" r:id="rId82"/>
    <p:sldId id="328" r:id="rId83"/>
    <p:sldId id="332" r:id="rId84"/>
    <p:sldId id="334" r:id="rId85"/>
    <p:sldId id="336" r:id="rId86"/>
    <p:sldId id="335" r:id="rId87"/>
    <p:sldId id="337" r:id="rId88"/>
    <p:sldId id="384" r:id="rId89"/>
    <p:sldId id="361" r:id="rId90"/>
    <p:sldId id="374" r:id="rId91"/>
    <p:sldId id="406" r:id="rId92"/>
    <p:sldId id="424" r:id="rId93"/>
    <p:sldId id="405" r:id="rId94"/>
    <p:sldId id="385" r:id="rId95"/>
  </p:sldIdLst>
  <p:sldSz cx="13004800" cy="9753600"/>
  <p:notesSz cx="7010400" cy="9236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B771"/>
              </a:solidFill>
              <a:prstDash val="solid"/>
              <a:miter lim="400000"/>
            </a:ln>
          </a:left>
          <a:right>
            <a:ln w="25400" cap="flat">
              <a:solidFill>
                <a:srgbClr val="FFB771"/>
              </a:solidFill>
              <a:prstDash val="solid"/>
              <a:miter lim="400000"/>
            </a:ln>
          </a:right>
          <a:top>
            <a:ln w="25400" cap="flat">
              <a:solidFill>
                <a:srgbClr val="FFB771"/>
              </a:solidFill>
              <a:prstDash val="solid"/>
              <a:miter lim="400000"/>
            </a:ln>
          </a:top>
          <a:bottom>
            <a:ln w="25400" cap="flat">
              <a:solidFill>
                <a:srgbClr val="FFB771"/>
              </a:solidFill>
              <a:prstDash val="solid"/>
              <a:miter lim="400000"/>
            </a:ln>
          </a:bottom>
          <a:insideH>
            <a:ln w="25400" cap="flat">
              <a:solidFill>
                <a:srgbClr val="FFB771"/>
              </a:solidFill>
              <a:prstDash val="solid"/>
              <a:miter lim="400000"/>
            </a:ln>
          </a:insideH>
          <a:insideV>
            <a:ln w="25400" cap="flat">
              <a:solidFill>
                <a:srgbClr val="FFB77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Futura"/>
          <a:ea typeface="Futura"/>
          <a:cs typeface="Futura"/>
        </a:font>
        <a:srgbClr val="000000"/>
      </a:tcTxStyle>
      <a:tcStyle>
        <a:tcBdr>
          <a:left>
            <a:ln w="25400" cap="flat">
              <a:solidFill>
                <a:srgbClr val="FFB771"/>
              </a:solidFill>
              <a:prstDash val="solid"/>
              <a:miter lim="400000"/>
            </a:ln>
          </a:left>
          <a:right>
            <a:ln w="25400" cap="flat">
              <a:solidFill>
                <a:srgbClr val="FFB771"/>
              </a:solidFill>
              <a:prstDash val="solid"/>
              <a:miter lim="400000"/>
            </a:ln>
          </a:right>
          <a:top>
            <a:ln w="25400" cap="flat">
              <a:solidFill>
                <a:srgbClr val="FFB771"/>
              </a:solidFill>
              <a:prstDash val="solid"/>
              <a:miter lim="400000"/>
            </a:ln>
          </a:top>
          <a:bottom>
            <a:ln w="25400" cap="flat">
              <a:solidFill>
                <a:srgbClr val="FFB771"/>
              </a:solidFill>
              <a:prstDash val="solid"/>
              <a:miter lim="400000"/>
            </a:ln>
          </a:bottom>
          <a:insideH>
            <a:ln w="25400" cap="flat">
              <a:solidFill>
                <a:srgbClr val="FFB771"/>
              </a:solidFill>
              <a:prstDash val="solid"/>
              <a:miter lim="400000"/>
            </a:ln>
          </a:insideH>
          <a:insideV>
            <a:ln w="25400" cap="flat">
              <a:solidFill>
                <a:srgbClr val="FFB771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Futura"/>
          <a:ea typeface="Futura"/>
          <a:cs typeface="Futura"/>
        </a:font>
        <a:srgbClr val="000000"/>
      </a:tcTxStyle>
      <a:tcStyle>
        <a:tcBdr>
          <a:left>
            <a:ln w="25400" cap="flat">
              <a:solidFill>
                <a:srgbClr val="FFB771"/>
              </a:solidFill>
              <a:prstDash val="solid"/>
              <a:miter lim="400000"/>
            </a:ln>
          </a:left>
          <a:right>
            <a:ln w="25400" cap="flat">
              <a:solidFill>
                <a:srgbClr val="FFB771"/>
              </a:solidFill>
              <a:prstDash val="solid"/>
              <a:miter lim="400000"/>
            </a:ln>
          </a:right>
          <a:top>
            <a:ln w="25400" cap="flat">
              <a:solidFill>
                <a:srgbClr val="FFB771"/>
              </a:solidFill>
              <a:prstDash val="solid"/>
              <a:miter lim="400000"/>
            </a:ln>
          </a:top>
          <a:bottom>
            <a:ln w="25400" cap="flat">
              <a:solidFill>
                <a:srgbClr val="FFB771"/>
              </a:solidFill>
              <a:prstDash val="solid"/>
              <a:miter lim="400000"/>
            </a:ln>
          </a:bottom>
          <a:insideH>
            <a:ln w="25400" cap="flat">
              <a:solidFill>
                <a:srgbClr val="FFB771"/>
              </a:solidFill>
              <a:prstDash val="solid"/>
              <a:miter lim="400000"/>
            </a:ln>
          </a:insideH>
          <a:insideV>
            <a:ln w="25400" cap="flat">
              <a:solidFill>
                <a:srgbClr val="FFB77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B771"/>
              </a:solidFill>
              <a:prstDash val="solid"/>
              <a:miter lim="400000"/>
            </a:ln>
          </a:left>
          <a:right>
            <a:ln w="25400" cap="flat">
              <a:solidFill>
                <a:srgbClr val="FFB771"/>
              </a:solidFill>
              <a:prstDash val="solid"/>
              <a:miter lim="400000"/>
            </a:ln>
          </a:right>
          <a:top>
            <a:ln w="25400" cap="flat">
              <a:solidFill>
                <a:srgbClr val="FFB771"/>
              </a:solidFill>
              <a:prstDash val="solid"/>
              <a:miter lim="400000"/>
            </a:ln>
          </a:top>
          <a:bottom>
            <a:ln w="25400" cap="flat">
              <a:solidFill>
                <a:srgbClr val="FFB771"/>
              </a:solidFill>
              <a:prstDash val="solid"/>
              <a:miter lim="400000"/>
            </a:ln>
          </a:bottom>
          <a:insideH>
            <a:ln w="25400" cap="flat">
              <a:solidFill>
                <a:srgbClr val="FFB771"/>
              </a:solidFill>
              <a:prstDash val="solid"/>
              <a:miter lim="400000"/>
            </a:ln>
          </a:insideH>
          <a:insideV>
            <a:ln w="25400" cap="flat">
              <a:solidFill>
                <a:srgbClr val="FFB771"/>
              </a:solidFill>
              <a:prstDash val="solid"/>
              <a:miter lim="400000"/>
            </a:ln>
          </a:insideV>
        </a:tcBdr>
        <a:fill>
          <a:solidFill>
            <a:srgbClr val="F7A81E"/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09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CD16F-14B4-4A51-A2BC-EF7426EFBB7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D67461-5FBD-487F-ACDC-9B5AA0CF4D2C}">
      <dgm:prSet phldrT="[Text]" custT="1"/>
      <dgm:spPr/>
      <dgm:t>
        <a:bodyPr/>
        <a:lstStyle/>
        <a:p>
          <a:r>
            <a:rPr lang="en-US" sz="1100" b="1" dirty="0"/>
            <a:t>Unified Classroom</a:t>
          </a:r>
        </a:p>
        <a:p>
          <a:r>
            <a:rPr lang="en-US" sz="1050" b="1" dirty="0">
              <a:solidFill>
                <a:srgbClr val="FFC000"/>
              </a:solidFill>
            </a:rPr>
            <a:t>Your Information Hub</a:t>
          </a:r>
        </a:p>
      </dgm:t>
    </dgm:pt>
    <dgm:pt modelId="{D2A456A9-8EF3-493A-A07F-C37087C138A4}" type="parTrans" cxnId="{531C5D79-5633-4472-A76C-7460502AF1DF}">
      <dgm:prSet/>
      <dgm:spPr/>
      <dgm:t>
        <a:bodyPr/>
        <a:lstStyle/>
        <a:p>
          <a:endParaRPr lang="en-US"/>
        </a:p>
      </dgm:t>
    </dgm:pt>
    <dgm:pt modelId="{8BB9CA9F-4439-49D7-929A-6FE97F1B8AFA}" type="sibTrans" cxnId="{531C5D79-5633-4472-A76C-7460502AF1DF}">
      <dgm:prSet/>
      <dgm:spPr/>
      <dgm:t>
        <a:bodyPr/>
        <a:lstStyle/>
        <a:p>
          <a:endParaRPr lang="en-US"/>
        </a:p>
      </dgm:t>
    </dgm:pt>
    <dgm:pt modelId="{EA90410B-D79A-4633-8F53-CFC20A3C82CE}">
      <dgm:prSet phldrT="[Text]"/>
      <dgm:spPr/>
      <dgm:t>
        <a:bodyPr/>
        <a:lstStyle/>
        <a:p>
          <a:r>
            <a:rPr lang="en-US" dirty="0"/>
            <a:t>Analytics</a:t>
          </a:r>
        </a:p>
      </dgm:t>
    </dgm:pt>
    <dgm:pt modelId="{D4CB0168-116F-422D-8BAB-9EA953D1E6DA}" type="parTrans" cxnId="{9B05FAE5-3741-407B-B853-4EBE72BB96AF}">
      <dgm:prSet/>
      <dgm:spPr/>
      <dgm:t>
        <a:bodyPr/>
        <a:lstStyle/>
        <a:p>
          <a:endParaRPr lang="en-US"/>
        </a:p>
      </dgm:t>
    </dgm:pt>
    <dgm:pt modelId="{D24CE8DB-796F-40D7-AEB2-AD6BB6B69B21}" type="sibTrans" cxnId="{9B05FAE5-3741-407B-B853-4EBE72BB96AF}">
      <dgm:prSet/>
      <dgm:spPr/>
      <dgm:t>
        <a:bodyPr/>
        <a:lstStyle/>
        <a:p>
          <a:endParaRPr lang="en-US"/>
        </a:p>
      </dgm:t>
    </dgm:pt>
    <dgm:pt modelId="{743CFDC8-9803-4C2C-9619-81EFA4CC6F2F}">
      <dgm:prSet phldrT="[Text]"/>
      <dgm:spPr/>
      <dgm:t>
        <a:bodyPr/>
        <a:lstStyle/>
        <a:p>
          <a:r>
            <a:rPr lang="en-US" dirty="0"/>
            <a:t>Attendance</a:t>
          </a:r>
        </a:p>
      </dgm:t>
    </dgm:pt>
    <dgm:pt modelId="{FE5F7496-1B47-47D3-9C05-0AC301034D97}" type="parTrans" cxnId="{B389862D-BCBE-445D-ABBE-35D1E753BDE5}">
      <dgm:prSet/>
      <dgm:spPr/>
      <dgm:t>
        <a:bodyPr/>
        <a:lstStyle/>
        <a:p>
          <a:endParaRPr lang="en-US"/>
        </a:p>
      </dgm:t>
    </dgm:pt>
    <dgm:pt modelId="{CEC99225-28DF-4745-AE32-46D55B0814A3}" type="sibTrans" cxnId="{B389862D-BCBE-445D-ABBE-35D1E753BDE5}">
      <dgm:prSet/>
      <dgm:spPr/>
      <dgm:t>
        <a:bodyPr/>
        <a:lstStyle/>
        <a:p>
          <a:endParaRPr lang="en-US"/>
        </a:p>
      </dgm:t>
    </dgm:pt>
    <dgm:pt modelId="{F65F2EC3-00CA-4408-8372-4B1685FCFBB9}">
      <dgm:prSet phldrT="[Text]"/>
      <dgm:spPr/>
      <dgm:t>
        <a:bodyPr/>
        <a:lstStyle/>
        <a:p>
          <a:r>
            <a:rPr lang="en-US" dirty="0"/>
            <a:t>Student Demographics </a:t>
          </a:r>
        </a:p>
      </dgm:t>
    </dgm:pt>
    <dgm:pt modelId="{76366121-43FF-44A2-951C-DD17A7EBD662}" type="parTrans" cxnId="{CBB5D196-CC90-4EA9-A521-F38C2772912C}">
      <dgm:prSet/>
      <dgm:spPr/>
      <dgm:t>
        <a:bodyPr/>
        <a:lstStyle/>
        <a:p>
          <a:endParaRPr lang="en-US"/>
        </a:p>
      </dgm:t>
    </dgm:pt>
    <dgm:pt modelId="{82083F20-8C23-4643-934B-E223DAEE5CC0}" type="sibTrans" cxnId="{CBB5D196-CC90-4EA9-A521-F38C2772912C}">
      <dgm:prSet/>
      <dgm:spPr/>
      <dgm:t>
        <a:bodyPr/>
        <a:lstStyle/>
        <a:p>
          <a:endParaRPr lang="en-US"/>
        </a:p>
      </dgm:t>
    </dgm:pt>
    <dgm:pt modelId="{F01E5A4C-48B6-4660-A46C-75E7B28D9370}">
      <dgm:prSet phldrT="[Text]"/>
      <dgm:spPr/>
      <dgm:t>
        <a:bodyPr/>
        <a:lstStyle/>
        <a:p>
          <a:r>
            <a:rPr lang="en-US" dirty="0"/>
            <a:t>Gradebook and Progress Monitoring</a:t>
          </a:r>
        </a:p>
      </dgm:t>
    </dgm:pt>
    <dgm:pt modelId="{4546D691-B516-4346-9FA7-1FB357391312}" type="parTrans" cxnId="{1D0AE1D9-8DD2-496F-8BEB-B258384F9301}">
      <dgm:prSet/>
      <dgm:spPr/>
      <dgm:t>
        <a:bodyPr/>
        <a:lstStyle/>
        <a:p>
          <a:endParaRPr lang="en-US"/>
        </a:p>
      </dgm:t>
    </dgm:pt>
    <dgm:pt modelId="{2F42C076-0F4E-48A8-AB7D-54A389FF27CA}" type="sibTrans" cxnId="{1D0AE1D9-8DD2-496F-8BEB-B258384F9301}">
      <dgm:prSet/>
      <dgm:spPr/>
      <dgm:t>
        <a:bodyPr/>
        <a:lstStyle/>
        <a:p>
          <a:endParaRPr lang="en-US"/>
        </a:p>
      </dgm:t>
    </dgm:pt>
    <dgm:pt modelId="{421216DC-73A7-424F-A8CA-EC238F66784C}">
      <dgm:prSet phldrT="[Text]"/>
      <dgm:spPr/>
      <dgm:t>
        <a:bodyPr/>
        <a:lstStyle/>
        <a:p>
          <a:r>
            <a:rPr lang="en-US" dirty="0"/>
            <a:t>Standards Progress Monitoring</a:t>
          </a:r>
        </a:p>
      </dgm:t>
    </dgm:pt>
    <dgm:pt modelId="{18252C80-021A-4813-8F76-ECAC52A3A101}" type="parTrans" cxnId="{9976A032-2F09-436D-8BED-874A5873DE14}">
      <dgm:prSet/>
      <dgm:spPr/>
      <dgm:t>
        <a:bodyPr/>
        <a:lstStyle/>
        <a:p>
          <a:endParaRPr lang="en-US"/>
        </a:p>
      </dgm:t>
    </dgm:pt>
    <dgm:pt modelId="{10C78D60-65D9-48D9-95F2-4AB07052408D}" type="sibTrans" cxnId="{9976A032-2F09-436D-8BED-874A5873DE14}">
      <dgm:prSet/>
      <dgm:spPr/>
      <dgm:t>
        <a:bodyPr/>
        <a:lstStyle/>
        <a:p>
          <a:endParaRPr lang="en-US"/>
        </a:p>
      </dgm:t>
    </dgm:pt>
    <dgm:pt modelId="{3267B826-DD7A-4397-8ACB-13EC06EF9BAE}">
      <dgm:prSet phldrT="[Text]"/>
      <dgm:spPr/>
      <dgm:t>
        <a:bodyPr/>
        <a:lstStyle/>
        <a:p>
          <a:r>
            <a:rPr lang="en-US" dirty="0"/>
            <a:t>Assessment</a:t>
          </a:r>
        </a:p>
      </dgm:t>
    </dgm:pt>
    <dgm:pt modelId="{EF72A9F0-2B58-4E9A-A94C-654A97194DC3}" type="parTrans" cxnId="{2D6297EA-5C92-447B-A0A8-6774BAE03F6D}">
      <dgm:prSet/>
      <dgm:spPr/>
      <dgm:t>
        <a:bodyPr/>
        <a:lstStyle/>
        <a:p>
          <a:endParaRPr lang="en-US"/>
        </a:p>
      </dgm:t>
    </dgm:pt>
    <dgm:pt modelId="{AC6C8ECA-9F53-40A9-A664-F3B470A26515}" type="sibTrans" cxnId="{2D6297EA-5C92-447B-A0A8-6774BAE03F6D}">
      <dgm:prSet/>
      <dgm:spPr/>
      <dgm:t>
        <a:bodyPr/>
        <a:lstStyle/>
        <a:p>
          <a:endParaRPr lang="en-US"/>
        </a:p>
      </dgm:t>
    </dgm:pt>
    <dgm:pt modelId="{B38E4730-C072-4E42-9167-5ED08EEDB868}" type="pres">
      <dgm:prSet presAssocID="{E3ECD16F-14B4-4A51-A2BC-EF7426EFBB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58EE5BA-89B7-48D8-9D76-36F0FEA4B0A9}" type="pres">
      <dgm:prSet presAssocID="{07D67461-5FBD-487F-ACDC-9B5AA0CF4D2C}" presName="Parent" presStyleLbl="node0" presStyleIdx="0" presStyleCnt="1">
        <dgm:presLayoutVars>
          <dgm:chMax val="6"/>
          <dgm:chPref val="6"/>
        </dgm:presLayoutVars>
      </dgm:prSet>
      <dgm:spPr/>
    </dgm:pt>
    <dgm:pt modelId="{9340F479-D822-4935-8EC3-5AF51BBDA0D8}" type="pres">
      <dgm:prSet presAssocID="{EA90410B-D79A-4633-8F53-CFC20A3C82CE}" presName="Accent1" presStyleCnt="0"/>
      <dgm:spPr/>
    </dgm:pt>
    <dgm:pt modelId="{5FA4CF15-691E-49D5-B4DE-28A87A1F5B72}" type="pres">
      <dgm:prSet presAssocID="{EA90410B-D79A-4633-8F53-CFC20A3C82CE}" presName="Accent" presStyleLbl="bgShp" presStyleIdx="0" presStyleCnt="6"/>
      <dgm:spPr/>
    </dgm:pt>
    <dgm:pt modelId="{CB1FEC2F-E1E4-4552-A7BA-5DBBFE1B045B}" type="pres">
      <dgm:prSet presAssocID="{EA90410B-D79A-4633-8F53-CFC20A3C82C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21AF6F2-EF91-497C-A537-5495312BB9E9}" type="pres">
      <dgm:prSet presAssocID="{743CFDC8-9803-4C2C-9619-81EFA4CC6F2F}" presName="Accent2" presStyleCnt="0"/>
      <dgm:spPr/>
    </dgm:pt>
    <dgm:pt modelId="{EF582225-087B-4E9C-8447-9F1ABBCC41FF}" type="pres">
      <dgm:prSet presAssocID="{743CFDC8-9803-4C2C-9619-81EFA4CC6F2F}" presName="Accent" presStyleLbl="bgShp" presStyleIdx="1" presStyleCnt="6"/>
      <dgm:spPr/>
    </dgm:pt>
    <dgm:pt modelId="{88D3AE83-61DB-48D4-A7DD-136F63B29324}" type="pres">
      <dgm:prSet presAssocID="{743CFDC8-9803-4C2C-9619-81EFA4CC6F2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78DCDCE-E616-4F22-9239-EC4037C22CE8}" type="pres">
      <dgm:prSet presAssocID="{F65F2EC3-00CA-4408-8372-4B1685FCFBB9}" presName="Accent3" presStyleCnt="0"/>
      <dgm:spPr/>
    </dgm:pt>
    <dgm:pt modelId="{410ED0D3-1260-432E-A7DA-4CC82C6544E9}" type="pres">
      <dgm:prSet presAssocID="{F65F2EC3-00CA-4408-8372-4B1685FCFBB9}" presName="Accent" presStyleLbl="bgShp" presStyleIdx="2" presStyleCnt="6"/>
      <dgm:spPr/>
    </dgm:pt>
    <dgm:pt modelId="{95CDAAC6-7CBB-40EC-9989-94A6B8B3AF44}" type="pres">
      <dgm:prSet presAssocID="{F65F2EC3-00CA-4408-8372-4B1685FCFBB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A9DC636-2C94-48F7-989B-33354E2B526A}" type="pres">
      <dgm:prSet presAssocID="{F01E5A4C-48B6-4660-A46C-75E7B28D9370}" presName="Accent4" presStyleCnt="0"/>
      <dgm:spPr/>
    </dgm:pt>
    <dgm:pt modelId="{DFC8DC52-ABAB-45D4-8A12-2AB5706D4FBE}" type="pres">
      <dgm:prSet presAssocID="{F01E5A4C-48B6-4660-A46C-75E7B28D9370}" presName="Accent" presStyleLbl="bgShp" presStyleIdx="3" presStyleCnt="6"/>
      <dgm:spPr/>
    </dgm:pt>
    <dgm:pt modelId="{D0DE5E16-1913-4885-9CD1-14FB1D5F1F80}" type="pres">
      <dgm:prSet presAssocID="{F01E5A4C-48B6-4660-A46C-75E7B28D937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E6A928E-6C04-42FF-B1FE-17659F36949C}" type="pres">
      <dgm:prSet presAssocID="{421216DC-73A7-424F-A8CA-EC238F66784C}" presName="Accent5" presStyleCnt="0"/>
      <dgm:spPr/>
    </dgm:pt>
    <dgm:pt modelId="{1E463214-29E8-4CEC-B9B3-318B66615F14}" type="pres">
      <dgm:prSet presAssocID="{421216DC-73A7-424F-A8CA-EC238F66784C}" presName="Accent" presStyleLbl="bgShp" presStyleIdx="4" presStyleCnt="6"/>
      <dgm:spPr/>
    </dgm:pt>
    <dgm:pt modelId="{A82F2515-E245-497C-9DAF-EF9E92A3E719}" type="pres">
      <dgm:prSet presAssocID="{421216DC-73A7-424F-A8CA-EC238F66784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8484C8B-6806-43A6-88D8-C50221D77919}" type="pres">
      <dgm:prSet presAssocID="{3267B826-DD7A-4397-8ACB-13EC06EF9BAE}" presName="Accent6" presStyleCnt="0"/>
      <dgm:spPr/>
    </dgm:pt>
    <dgm:pt modelId="{48868051-3089-490A-93A7-C69272F1678E}" type="pres">
      <dgm:prSet presAssocID="{3267B826-DD7A-4397-8ACB-13EC06EF9BAE}" presName="Accent" presStyleLbl="bgShp" presStyleIdx="5" presStyleCnt="6"/>
      <dgm:spPr/>
    </dgm:pt>
    <dgm:pt modelId="{B32026FD-2436-4894-B826-A62782A82DFD}" type="pres">
      <dgm:prSet presAssocID="{3267B826-DD7A-4397-8ACB-13EC06EF9BA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6F70B1B-1DF5-45D9-9220-8C1B40763BB7}" type="presOf" srcId="{F01E5A4C-48B6-4660-A46C-75E7B28D9370}" destId="{D0DE5E16-1913-4885-9CD1-14FB1D5F1F80}" srcOrd="0" destOrd="0" presId="urn:microsoft.com/office/officeart/2011/layout/HexagonRadial"/>
    <dgm:cxn modelId="{8B93932A-B439-467E-8736-CBA85E42BC70}" type="presOf" srcId="{EA90410B-D79A-4633-8F53-CFC20A3C82CE}" destId="{CB1FEC2F-E1E4-4552-A7BA-5DBBFE1B045B}" srcOrd="0" destOrd="0" presId="urn:microsoft.com/office/officeart/2011/layout/HexagonRadial"/>
    <dgm:cxn modelId="{B389862D-BCBE-445D-ABBE-35D1E753BDE5}" srcId="{07D67461-5FBD-487F-ACDC-9B5AA0CF4D2C}" destId="{743CFDC8-9803-4C2C-9619-81EFA4CC6F2F}" srcOrd="1" destOrd="0" parTransId="{FE5F7496-1B47-47D3-9C05-0AC301034D97}" sibTransId="{CEC99225-28DF-4745-AE32-46D55B0814A3}"/>
    <dgm:cxn modelId="{9976A032-2F09-436D-8BED-874A5873DE14}" srcId="{07D67461-5FBD-487F-ACDC-9B5AA0CF4D2C}" destId="{421216DC-73A7-424F-A8CA-EC238F66784C}" srcOrd="4" destOrd="0" parTransId="{18252C80-021A-4813-8F76-ECAC52A3A101}" sibTransId="{10C78D60-65D9-48D9-95F2-4AB07052408D}"/>
    <dgm:cxn modelId="{4505975E-EED9-4F5D-BE84-AD746D1C4AE7}" type="presOf" srcId="{743CFDC8-9803-4C2C-9619-81EFA4CC6F2F}" destId="{88D3AE83-61DB-48D4-A7DD-136F63B29324}" srcOrd="0" destOrd="0" presId="urn:microsoft.com/office/officeart/2011/layout/HexagonRadial"/>
    <dgm:cxn modelId="{ED344675-C80B-494C-B629-EC522B1C6786}" type="presOf" srcId="{E3ECD16F-14B4-4A51-A2BC-EF7426EFBB7E}" destId="{B38E4730-C072-4E42-9167-5ED08EEDB868}" srcOrd="0" destOrd="0" presId="urn:microsoft.com/office/officeart/2011/layout/HexagonRadial"/>
    <dgm:cxn modelId="{CA8DB376-73CE-4F50-99EB-175B5F278D34}" type="presOf" srcId="{F65F2EC3-00CA-4408-8372-4B1685FCFBB9}" destId="{95CDAAC6-7CBB-40EC-9989-94A6B8B3AF44}" srcOrd="0" destOrd="0" presId="urn:microsoft.com/office/officeart/2011/layout/HexagonRadial"/>
    <dgm:cxn modelId="{531C5D79-5633-4472-A76C-7460502AF1DF}" srcId="{E3ECD16F-14B4-4A51-A2BC-EF7426EFBB7E}" destId="{07D67461-5FBD-487F-ACDC-9B5AA0CF4D2C}" srcOrd="0" destOrd="0" parTransId="{D2A456A9-8EF3-493A-A07F-C37087C138A4}" sibTransId="{8BB9CA9F-4439-49D7-929A-6FE97F1B8AFA}"/>
    <dgm:cxn modelId="{09B07086-D03C-4393-9CF0-8BBB02D5E08E}" type="presOf" srcId="{07D67461-5FBD-487F-ACDC-9B5AA0CF4D2C}" destId="{458EE5BA-89B7-48D8-9D76-36F0FEA4B0A9}" srcOrd="0" destOrd="0" presId="urn:microsoft.com/office/officeart/2011/layout/HexagonRadial"/>
    <dgm:cxn modelId="{F4FDDF90-4651-457B-910B-68179D939E62}" type="presOf" srcId="{421216DC-73A7-424F-A8CA-EC238F66784C}" destId="{A82F2515-E245-497C-9DAF-EF9E92A3E719}" srcOrd="0" destOrd="0" presId="urn:microsoft.com/office/officeart/2011/layout/HexagonRadial"/>
    <dgm:cxn modelId="{CBB5D196-CC90-4EA9-A521-F38C2772912C}" srcId="{07D67461-5FBD-487F-ACDC-9B5AA0CF4D2C}" destId="{F65F2EC3-00CA-4408-8372-4B1685FCFBB9}" srcOrd="2" destOrd="0" parTransId="{76366121-43FF-44A2-951C-DD17A7EBD662}" sibTransId="{82083F20-8C23-4643-934B-E223DAEE5CC0}"/>
    <dgm:cxn modelId="{F3C926C5-697A-4E35-8A1C-A2D9201678A7}" type="presOf" srcId="{3267B826-DD7A-4397-8ACB-13EC06EF9BAE}" destId="{B32026FD-2436-4894-B826-A62782A82DFD}" srcOrd="0" destOrd="0" presId="urn:microsoft.com/office/officeart/2011/layout/HexagonRadial"/>
    <dgm:cxn modelId="{1D0AE1D9-8DD2-496F-8BEB-B258384F9301}" srcId="{07D67461-5FBD-487F-ACDC-9B5AA0CF4D2C}" destId="{F01E5A4C-48B6-4660-A46C-75E7B28D9370}" srcOrd="3" destOrd="0" parTransId="{4546D691-B516-4346-9FA7-1FB357391312}" sibTransId="{2F42C076-0F4E-48A8-AB7D-54A389FF27CA}"/>
    <dgm:cxn modelId="{9B05FAE5-3741-407B-B853-4EBE72BB96AF}" srcId="{07D67461-5FBD-487F-ACDC-9B5AA0CF4D2C}" destId="{EA90410B-D79A-4633-8F53-CFC20A3C82CE}" srcOrd="0" destOrd="0" parTransId="{D4CB0168-116F-422D-8BAB-9EA953D1E6DA}" sibTransId="{D24CE8DB-796F-40D7-AEB2-AD6BB6B69B21}"/>
    <dgm:cxn modelId="{2D6297EA-5C92-447B-A0A8-6774BAE03F6D}" srcId="{07D67461-5FBD-487F-ACDC-9B5AA0CF4D2C}" destId="{3267B826-DD7A-4397-8ACB-13EC06EF9BAE}" srcOrd="5" destOrd="0" parTransId="{EF72A9F0-2B58-4E9A-A94C-654A97194DC3}" sibTransId="{AC6C8ECA-9F53-40A9-A664-F3B470A26515}"/>
    <dgm:cxn modelId="{985073D1-7E5E-4DDA-ABC9-EEEEF1485413}" type="presParOf" srcId="{B38E4730-C072-4E42-9167-5ED08EEDB868}" destId="{458EE5BA-89B7-48D8-9D76-36F0FEA4B0A9}" srcOrd="0" destOrd="0" presId="urn:microsoft.com/office/officeart/2011/layout/HexagonRadial"/>
    <dgm:cxn modelId="{A5D9BB32-353A-4B56-8FFA-AC73A6C9B35F}" type="presParOf" srcId="{B38E4730-C072-4E42-9167-5ED08EEDB868}" destId="{9340F479-D822-4935-8EC3-5AF51BBDA0D8}" srcOrd="1" destOrd="0" presId="urn:microsoft.com/office/officeart/2011/layout/HexagonRadial"/>
    <dgm:cxn modelId="{131055B4-CEB2-426F-BEEE-865367C3399C}" type="presParOf" srcId="{9340F479-D822-4935-8EC3-5AF51BBDA0D8}" destId="{5FA4CF15-691E-49D5-B4DE-28A87A1F5B72}" srcOrd="0" destOrd="0" presId="urn:microsoft.com/office/officeart/2011/layout/HexagonRadial"/>
    <dgm:cxn modelId="{BE08C79F-D59C-4924-BBC4-A89734630815}" type="presParOf" srcId="{B38E4730-C072-4E42-9167-5ED08EEDB868}" destId="{CB1FEC2F-E1E4-4552-A7BA-5DBBFE1B045B}" srcOrd="2" destOrd="0" presId="urn:microsoft.com/office/officeart/2011/layout/HexagonRadial"/>
    <dgm:cxn modelId="{CC0927F8-660A-41F1-BF95-2C0199EE1794}" type="presParOf" srcId="{B38E4730-C072-4E42-9167-5ED08EEDB868}" destId="{421AF6F2-EF91-497C-A537-5495312BB9E9}" srcOrd="3" destOrd="0" presId="urn:microsoft.com/office/officeart/2011/layout/HexagonRadial"/>
    <dgm:cxn modelId="{A89B6977-0E52-4499-9445-D553A217407D}" type="presParOf" srcId="{421AF6F2-EF91-497C-A537-5495312BB9E9}" destId="{EF582225-087B-4E9C-8447-9F1ABBCC41FF}" srcOrd="0" destOrd="0" presId="urn:microsoft.com/office/officeart/2011/layout/HexagonRadial"/>
    <dgm:cxn modelId="{08B884CE-49EC-4F48-9BD6-46B0067C58ED}" type="presParOf" srcId="{B38E4730-C072-4E42-9167-5ED08EEDB868}" destId="{88D3AE83-61DB-48D4-A7DD-136F63B29324}" srcOrd="4" destOrd="0" presId="urn:microsoft.com/office/officeart/2011/layout/HexagonRadial"/>
    <dgm:cxn modelId="{342F4909-5BB5-4DB4-934E-040E55C48387}" type="presParOf" srcId="{B38E4730-C072-4E42-9167-5ED08EEDB868}" destId="{F78DCDCE-E616-4F22-9239-EC4037C22CE8}" srcOrd="5" destOrd="0" presId="urn:microsoft.com/office/officeart/2011/layout/HexagonRadial"/>
    <dgm:cxn modelId="{04AD0195-DF57-46A8-96E0-978CDAEC5319}" type="presParOf" srcId="{F78DCDCE-E616-4F22-9239-EC4037C22CE8}" destId="{410ED0D3-1260-432E-A7DA-4CC82C6544E9}" srcOrd="0" destOrd="0" presId="urn:microsoft.com/office/officeart/2011/layout/HexagonRadial"/>
    <dgm:cxn modelId="{700BC7ED-93C7-4019-AFA7-A7B05EC006E0}" type="presParOf" srcId="{B38E4730-C072-4E42-9167-5ED08EEDB868}" destId="{95CDAAC6-7CBB-40EC-9989-94A6B8B3AF44}" srcOrd="6" destOrd="0" presId="urn:microsoft.com/office/officeart/2011/layout/HexagonRadial"/>
    <dgm:cxn modelId="{34B8F0CF-7917-4184-8285-1253A3051777}" type="presParOf" srcId="{B38E4730-C072-4E42-9167-5ED08EEDB868}" destId="{CA9DC636-2C94-48F7-989B-33354E2B526A}" srcOrd="7" destOrd="0" presId="urn:microsoft.com/office/officeart/2011/layout/HexagonRadial"/>
    <dgm:cxn modelId="{EB436B39-8CC3-4054-AD13-3582B33D1E36}" type="presParOf" srcId="{CA9DC636-2C94-48F7-989B-33354E2B526A}" destId="{DFC8DC52-ABAB-45D4-8A12-2AB5706D4FBE}" srcOrd="0" destOrd="0" presId="urn:microsoft.com/office/officeart/2011/layout/HexagonRadial"/>
    <dgm:cxn modelId="{DEF5F1AC-8476-46EF-B734-BD73C213C140}" type="presParOf" srcId="{B38E4730-C072-4E42-9167-5ED08EEDB868}" destId="{D0DE5E16-1913-4885-9CD1-14FB1D5F1F80}" srcOrd="8" destOrd="0" presId="urn:microsoft.com/office/officeart/2011/layout/HexagonRadial"/>
    <dgm:cxn modelId="{9CF745C7-2C00-4193-8BDC-5F8172DC7628}" type="presParOf" srcId="{B38E4730-C072-4E42-9167-5ED08EEDB868}" destId="{BE6A928E-6C04-42FF-B1FE-17659F36949C}" srcOrd="9" destOrd="0" presId="urn:microsoft.com/office/officeart/2011/layout/HexagonRadial"/>
    <dgm:cxn modelId="{AC2CA372-160E-4267-A72D-7C7404077866}" type="presParOf" srcId="{BE6A928E-6C04-42FF-B1FE-17659F36949C}" destId="{1E463214-29E8-4CEC-B9B3-318B66615F14}" srcOrd="0" destOrd="0" presId="urn:microsoft.com/office/officeart/2011/layout/HexagonRadial"/>
    <dgm:cxn modelId="{53F41401-58DA-466F-851D-8ADF67FBCDE7}" type="presParOf" srcId="{B38E4730-C072-4E42-9167-5ED08EEDB868}" destId="{A82F2515-E245-497C-9DAF-EF9E92A3E719}" srcOrd="10" destOrd="0" presId="urn:microsoft.com/office/officeart/2011/layout/HexagonRadial"/>
    <dgm:cxn modelId="{6F9F907F-D94E-4E0E-B5AC-031BDB7D740C}" type="presParOf" srcId="{B38E4730-C072-4E42-9167-5ED08EEDB868}" destId="{28484C8B-6806-43A6-88D8-C50221D77919}" srcOrd="11" destOrd="0" presId="urn:microsoft.com/office/officeart/2011/layout/HexagonRadial"/>
    <dgm:cxn modelId="{04EFE5B1-46ED-43B3-8F81-AD58D513E1CD}" type="presParOf" srcId="{28484C8B-6806-43A6-88D8-C50221D77919}" destId="{48868051-3089-490A-93A7-C69272F1678E}" srcOrd="0" destOrd="0" presId="urn:microsoft.com/office/officeart/2011/layout/HexagonRadial"/>
    <dgm:cxn modelId="{DD8EC3AF-14E1-4840-A067-7A7F61DC8A91}" type="presParOf" srcId="{B38E4730-C072-4E42-9167-5ED08EEDB868}" destId="{B32026FD-2436-4894-B826-A62782A82DF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ECD16F-14B4-4A51-A2BC-EF7426EFBB7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D67461-5FBD-487F-ACDC-9B5AA0CF4D2C}">
      <dgm:prSet phldrT="[Text]" custT="1"/>
      <dgm:spPr/>
      <dgm:t>
        <a:bodyPr/>
        <a:lstStyle/>
        <a:p>
          <a:r>
            <a:rPr lang="en-US" sz="3200" b="1" dirty="0"/>
            <a:t>Unified Classroom</a:t>
          </a:r>
        </a:p>
        <a:p>
          <a:r>
            <a:rPr lang="en-US" sz="2800" b="1" dirty="0">
              <a:solidFill>
                <a:srgbClr val="FFC000"/>
              </a:solidFill>
            </a:rPr>
            <a:t>Your Information Hub</a:t>
          </a:r>
        </a:p>
      </dgm:t>
    </dgm:pt>
    <dgm:pt modelId="{D2A456A9-8EF3-493A-A07F-C37087C138A4}" type="parTrans" cxnId="{531C5D79-5633-4472-A76C-7460502AF1DF}">
      <dgm:prSet/>
      <dgm:spPr/>
      <dgm:t>
        <a:bodyPr/>
        <a:lstStyle/>
        <a:p>
          <a:endParaRPr lang="en-US"/>
        </a:p>
      </dgm:t>
    </dgm:pt>
    <dgm:pt modelId="{8BB9CA9F-4439-49D7-929A-6FE97F1B8AFA}" type="sibTrans" cxnId="{531C5D79-5633-4472-A76C-7460502AF1DF}">
      <dgm:prSet/>
      <dgm:spPr/>
      <dgm:t>
        <a:bodyPr/>
        <a:lstStyle/>
        <a:p>
          <a:endParaRPr lang="en-US"/>
        </a:p>
      </dgm:t>
    </dgm:pt>
    <dgm:pt modelId="{EA90410B-D79A-4633-8F53-CFC20A3C82CE}">
      <dgm:prSet phldrT="[Text]"/>
      <dgm:spPr/>
      <dgm:t>
        <a:bodyPr/>
        <a:lstStyle/>
        <a:p>
          <a:r>
            <a:rPr lang="en-US" dirty="0"/>
            <a:t>Analytics</a:t>
          </a:r>
        </a:p>
      </dgm:t>
    </dgm:pt>
    <dgm:pt modelId="{D4CB0168-116F-422D-8BAB-9EA953D1E6DA}" type="parTrans" cxnId="{9B05FAE5-3741-407B-B853-4EBE72BB96AF}">
      <dgm:prSet/>
      <dgm:spPr/>
      <dgm:t>
        <a:bodyPr/>
        <a:lstStyle/>
        <a:p>
          <a:endParaRPr lang="en-US"/>
        </a:p>
      </dgm:t>
    </dgm:pt>
    <dgm:pt modelId="{D24CE8DB-796F-40D7-AEB2-AD6BB6B69B21}" type="sibTrans" cxnId="{9B05FAE5-3741-407B-B853-4EBE72BB96AF}">
      <dgm:prSet/>
      <dgm:spPr/>
      <dgm:t>
        <a:bodyPr/>
        <a:lstStyle/>
        <a:p>
          <a:endParaRPr lang="en-US"/>
        </a:p>
      </dgm:t>
    </dgm:pt>
    <dgm:pt modelId="{743CFDC8-9803-4C2C-9619-81EFA4CC6F2F}">
      <dgm:prSet phldrT="[Text]"/>
      <dgm:spPr/>
      <dgm:t>
        <a:bodyPr/>
        <a:lstStyle/>
        <a:p>
          <a:r>
            <a:rPr lang="en-US" dirty="0"/>
            <a:t>Attendance</a:t>
          </a:r>
        </a:p>
      </dgm:t>
    </dgm:pt>
    <dgm:pt modelId="{FE5F7496-1B47-47D3-9C05-0AC301034D97}" type="parTrans" cxnId="{B389862D-BCBE-445D-ABBE-35D1E753BDE5}">
      <dgm:prSet/>
      <dgm:spPr/>
      <dgm:t>
        <a:bodyPr/>
        <a:lstStyle/>
        <a:p>
          <a:endParaRPr lang="en-US"/>
        </a:p>
      </dgm:t>
    </dgm:pt>
    <dgm:pt modelId="{CEC99225-28DF-4745-AE32-46D55B0814A3}" type="sibTrans" cxnId="{B389862D-BCBE-445D-ABBE-35D1E753BDE5}">
      <dgm:prSet/>
      <dgm:spPr/>
      <dgm:t>
        <a:bodyPr/>
        <a:lstStyle/>
        <a:p>
          <a:endParaRPr lang="en-US"/>
        </a:p>
      </dgm:t>
    </dgm:pt>
    <dgm:pt modelId="{F65F2EC3-00CA-4408-8372-4B1685FCFBB9}">
      <dgm:prSet phldrT="[Text]"/>
      <dgm:spPr/>
      <dgm:t>
        <a:bodyPr/>
        <a:lstStyle/>
        <a:p>
          <a:r>
            <a:rPr lang="en-US" dirty="0"/>
            <a:t>Student Demographics </a:t>
          </a:r>
        </a:p>
      </dgm:t>
    </dgm:pt>
    <dgm:pt modelId="{76366121-43FF-44A2-951C-DD17A7EBD662}" type="parTrans" cxnId="{CBB5D196-CC90-4EA9-A521-F38C2772912C}">
      <dgm:prSet/>
      <dgm:spPr/>
      <dgm:t>
        <a:bodyPr/>
        <a:lstStyle/>
        <a:p>
          <a:endParaRPr lang="en-US"/>
        </a:p>
      </dgm:t>
    </dgm:pt>
    <dgm:pt modelId="{82083F20-8C23-4643-934B-E223DAEE5CC0}" type="sibTrans" cxnId="{CBB5D196-CC90-4EA9-A521-F38C2772912C}">
      <dgm:prSet/>
      <dgm:spPr/>
      <dgm:t>
        <a:bodyPr/>
        <a:lstStyle/>
        <a:p>
          <a:endParaRPr lang="en-US"/>
        </a:p>
      </dgm:t>
    </dgm:pt>
    <dgm:pt modelId="{F01E5A4C-48B6-4660-A46C-75E7B28D9370}">
      <dgm:prSet phldrT="[Text]"/>
      <dgm:spPr/>
      <dgm:t>
        <a:bodyPr/>
        <a:lstStyle/>
        <a:p>
          <a:r>
            <a:rPr lang="en-US" dirty="0"/>
            <a:t>Gradebook and Progress Monitoring</a:t>
          </a:r>
        </a:p>
      </dgm:t>
    </dgm:pt>
    <dgm:pt modelId="{4546D691-B516-4346-9FA7-1FB357391312}" type="parTrans" cxnId="{1D0AE1D9-8DD2-496F-8BEB-B258384F9301}">
      <dgm:prSet/>
      <dgm:spPr/>
      <dgm:t>
        <a:bodyPr/>
        <a:lstStyle/>
        <a:p>
          <a:endParaRPr lang="en-US"/>
        </a:p>
      </dgm:t>
    </dgm:pt>
    <dgm:pt modelId="{2F42C076-0F4E-48A8-AB7D-54A389FF27CA}" type="sibTrans" cxnId="{1D0AE1D9-8DD2-496F-8BEB-B258384F9301}">
      <dgm:prSet/>
      <dgm:spPr/>
      <dgm:t>
        <a:bodyPr/>
        <a:lstStyle/>
        <a:p>
          <a:endParaRPr lang="en-US"/>
        </a:p>
      </dgm:t>
    </dgm:pt>
    <dgm:pt modelId="{421216DC-73A7-424F-A8CA-EC238F66784C}">
      <dgm:prSet phldrT="[Text]"/>
      <dgm:spPr/>
      <dgm:t>
        <a:bodyPr/>
        <a:lstStyle/>
        <a:p>
          <a:r>
            <a:rPr lang="en-US" dirty="0"/>
            <a:t>Standards Progress Monitoring</a:t>
          </a:r>
        </a:p>
      </dgm:t>
    </dgm:pt>
    <dgm:pt modelId="{18252C80-021A-4813-8F76-ECAC52A3A101}" type="parTrans" cxnId="{9976A032-2F09-436D-8BED-874A5873DE14}">
      <dgm:prSet/>
      <dgm:spPr/>
      <dgm:t>
        <a:bodyPr/>
        <a:lstStyle/>
        <a:p>
          <a:endParaRPr lang="en-US"/>
        </a:p>
      </dgm:t>
    </dgm:pt>
    <dgm:pt modelId="{10C78D60-65D9-48D9-95F2-4AB07052408D}" type="sibTrans" cxnId="{9976A032-2F09-436D-8BED-874A5873DE14}">
      <dgm:prSet/>
      <dgm:spPr/>
      <dgm:t>
        <a:bodyPr/>
        <a:lstStyle/>
        <a:p>
          <a:endParaRPr lang="en-US"/>
        </a:p>
      </dgm:t>
    </dgm:pt>
    <dgm:pt modelId="{3267B826-DD7A-4397-8ACB-13EC06EF9BAE}">
      <dgm:prSet phldrT="[Text]"/>
      <dgm:spPr/>
      <dgm:t>
        <a:bodyPr/>
        <a:lstStyle/>
        <a:p>
          <a:r>
            <a:rPr lang="en-US" dirty="0"/>
            <a:t>Assessment</a:t>
          </a:r>
        </a:p>
      </dgm:t>
    </dgm:pt>
    <dgm:pt modelId="{EF72A9F0-2B58-4E9A-A94C-654A97194DC3}" type="parTrans" cxnId="{2D6297EA-5C92-447B-A0A8-6774BAE03F6D}">
      <dgm:prSet/>
      <dgm:spPr/>
      <dgm:t>
        <a:bodyPr/>
        <a:lstStyle/>
        <a:p>
          <a:endParaRPr lang="en-US"/>
        </a:p>
      </dgm:t>
    </dgm:pt>
    <dgm:pt modelId="{AC6C8ECA-9F53-40A9-A664-F3B470A26515}" type="sibTrans" cxnId="{2D6297EA-5C92-447B-A0A8-6774BAE03F6D}">
      <dgm:prSet/>
      <dgm:spPr/>
      <dgm:t>
        <a:bodyPr/>
        <a:lstStyle/>
        <a:p>
          <a:endParaRPr lang="en-US"/>
        </a:p>
      </dgm:t>
    </dgm:pt>
    <dgm:pt modelId="{B38E4730-C072-4E42-9167-5ED08EEDB868}" type="pres">
      <dgm:prSet presAssocID="{E3ECD16F-14B4-4A51-A2BC-EF7426EFBB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58EE5BA-89B7-48D8-9D76-36F0FEA4B0A9}" type="pres">
      <dgm:prSet presAssocID="{07D67461-5FBD-487F-ACDC-9B5AA0CF4D2C}" presName="Parent" presStyleLbl="node0" presStyleIdx="0" presStyleCnt="1">
        <dgm:presLayoutVars>
          <dgm:chMax val="6"/>
          <dgm:chPref val="6"/>
        </dgm:presLayoutVars>
      </dgm:prSet>
      <dgm:spPr/>
    </dgm:pt>
    <dgm:pt modelId="{9340F479-D822-4935-8EC3-5AF51BBDA0D8}" type="pres">
      <dgm:prSet presAssocID="{EA90410B-D79A-4633-8F53-CFC20A3C82CE}" presName="Accent1" presStyleCnt="0"/>
      <dgm:spPr/>
    </dgm:pt>
    <dgm:pt modelId="{5FA4CF15-691E-49D5-B4DE-28A87A1F5B72}" type="pres">
      <dgm:prSet presAssocID="{EA90410B-D79A-4633-8F53-CFC20A3C82CE}" presName="Accent" presStyleLbl="bgShp" presStyleIdx="0" presStyleCnt="6"/>
      <dgm:spPr/>
    </dgm:pt>
    <dgm:pt modelId="{CB1FEC2F-E1E4-4552-A7BA-5DBBFE1B045B}" type="pres">
      <dgm:prSet presAssocID="{EA90410B-D79A-4633-8F53-CFC20A3C82C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21AF6F2-EF91-497C-A537-5495312BB9E9}" type="pres">
      <dgm:prSet presAssocID="{743CFDC8-9803-4C2C-9619-81EFA4CC6F2F}" presName="Accent2" presStyleCnt="0"/>
      <dgm:spPr/>
    </dgm:pt>
    <dgm:pt modelId="{EF582225-087B-4E9C-8447-9F1ABBCC41FF}" type="pres">
      <dgm:prSet presAssocID="{743CFDC8-9803-4C2C-9619-81EFA4CC6F2F}" presName="Accent" presStyleLbl="bgShp" presStyleIdx="1" presStyleCnt="6"/>
      <dgm:spPr/>
    </dgm:pt>
    <dgm:pt modelId="{88D3AE83-61DB-48D4-A7DD-136F63B29324}" type="pres">
      <dgm:prSet presAssocID="{743CFDC8-9803-4C2C-9619-81EFA4CC6F2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78DCDCE-E616-4F22-9239-EC4037C22CE8}" type="pres">
      <dgm:prSet presAssocID="{F65F2EC3-00CA-4408-8372-4B1685FCFBB9}" presName="Accent3" presStyleCnt="0"/>
      <dgm:spPr/>
    </dgm:pt>
    <dgm:pt modelId="{410ED0D3-1260-432E-A7DA-4CC82C6544E9}" type="pres">
      <dgm:prSet presAssocID="{F65F2EC3-00CA-4408-8372-4B1685FCFBB9}" presName="Accent" presStyleLbl="bgShp" presStyleIdx="2" presStyleCnt="6"/>
      <dgm:spPr/>
    </dgm:pt>
    <dgm:pt modelId="{95CDAAC6-7CBB-40EC-9989-94A6B8B3AF44}" type="pres">
      <dgm:prSet presAssocID="{F65F2EC3-00CA-4408-8372-4B1685FCFBB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A9DC636-2C94-48F7-989B-33354E2B526A}" type="pres">
      <dgm:prSet presAssocID="{F01E5A4C-48B6-4660-A46C-75E7B28D9370}" presName="Accent4" presStyleCnt="0"/>
      <dgm:spPr/>
    </dgm:pt>
    <dgm:pt modelId="{DFC8DC52-ABAB-45D4-8A12-2AB5706D4FBE}" type="pres">
      <dgm:prSet presAssocID="{F01E5A4C-48B6-4660-A46C-75E7B28D9370}" presName="Accent" presStyleLbl="bgShp" presStyleIdx="3" presStyleCnt="6"/>
      <dgm:spPr/>
    </dgm:pt>
    <dgm:pt modelId="{D0DE5E16-1913-4885-9CD1-14FB1D5F1F80}" type="pres">
      <dgm:prSet presAssocID="{F01E5A4C-48B6-4660-A46C-75E7B28D937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E6A928E-6C04-42FF-B1FE-17659F36949C}" type="pres">
      <dgm:prSet presAssocID="{421216DC-73A7-424F-A8CA-EC238F66784C}" presName="Accent5" presStyleCnt="0"/>
      <dgm:spPr/>
    </dgm:pt>
    <dgm:pt modelId="{1E463214-29E8-4CEC-B9B3-318B66615F14}" type="pres">
      <dgm:prSet presAssocID="{421216DC-73A7-424F-A8CA-EC238F66784C}" presName="Accent" presStyleLbl="bgShp" presStyleIdx="4" presStyleCnt="6"/>
      <dgm:spPr/>
    </dgm:pt>
    <dgm:pt modelId="{A82F2515-E245-497C-9DAF-EF9E92A3E719}" type="pres">
      <dgm:prSet presAssocID="{421216DC-73A7-424F-A8CA-EC238F66784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8484C8B-6806-43A6-88D8-C50221D77919}" type="pres">
      <dgm:prSet presAssocID="{3267B826-DD7A-4397-8ACB-13EC06EF9BAE}" presName="Accent6" presStyleCnt="0"/>
      <dgm:spPr/>
    </dgm:pt>
    <dgm:pt modelId="{48868051-3089-490A-93A7-C69272F1678E}" type="pres">
      <dgm:prSet presAssocID="{3267B826-DD7A-4397-8ACB-13EC06EF9BAE}" presName="Accent" presStyleLbl="bgShp" presStyleIdx="5" presStyleCnt="6"/>
      <dgm:spPr/>
    </dgm:pt>
    <dgm:pt modelId="{B32026FD-2436-4894-B826-A62782A82DFD}" type="pres">
      <dgm:prSet presAssocID="{3267B826-DD7A-4397-8ACB-13EC06EF9BA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6F70B1B-1DF5-45D9-9220-8C1B40763BB7}" type="presOf" srcId="{F01E5A4C-48B6-4660-A46C-75E7B28D9370}" destId="{D0DE5E16-1913-4885-9CD1-14FB1D5F1F80}" srcOrd="0" destOrd="0" presId="urn:microsoft.com/office/officeart/2011/layout/HexagonRadial"/>
    <dgm:cxn modelId="{8B93932A-B439-467E-8736-CBA85E42BC70}" type="presOf" srcId="{EA90410B-D79A-4633-8F53-CFC20A3C82CE}" destId="{CB1FEC2F-E1E4-4552-A7BA-5DBBFE1B045B}" srcOrd="0" destOrd="0" presId="urn:microsoft.com/office/officeart/2011/layout/HexagonRadial"/>
    <dgm:cxn modelId="{B389862D-BCBE-445D-ABBE-35D1E753BDE5}" srcId="{07D67461-5FBD-487F-ACDC-9B5AA0CF4D2C}" destId="{743CFDC8-9803-4C2C-9619-81EFA4CC6F2F}" srcOrd="1" destOrd="0" parTransId="{FE5F7496-1B47-47D3-9C05-0AC301034D97}" sibTransId="{CEC99225-28DF-4745-AE32-46D55B0814A3}"/>
    <dgm:cxn modelId="{9976A032-2F09-436D-8BED-874A5873DE14}" srcId="{07D67461-5FBD-487F-ACDC-9B5AA0CF4D2C}" destId="{421216DC-73A7-424F-A8CA-EC238F66784C}" srcOrd="4" destOrd="0" parTransId="{18252C80-021A-4813-8F76-ECAC52A3A101}" sibTransId="{10C78D60-65D9-48D9-95F2-4AB07052408D}"/>
    <dgm:cxn modelId="{4505975E-EED9-4F5D-BE84-AD746D1C4AE7}" type="presOf" srcId="{743CFDC8-9803-4C2C-9619-81EFA4CC6F2F}" destId="{88D3AE83-61DB-48D4-A7DD-136F63B29324}" srcOrd="0" destOrd="0" presId="urn:microsoft.com/office/officeart/2011/layout/HexagonRadial"/>
    <dgm:cxn modelId="{ED344675-C80B-494C-B629-EC522B1C6786}" type="presOf" srcId="{E3ECD16F-14B4-4A51-A2BC-EF7426EFBB7E}" destId="{B38E4730-C072-4E42-9167-5ED08EEDB868}" srcOrd="0" destOrd="0" presId="urn:microsoft.com/office/officeart/2011/layout/HexagonRadial"/>
    <dgm:cxn modelId="{CA8DB376-73CE-4F50-99EB-175B5F278D34}" type="presOf" srcId="{F65F2EC3-00CA-4408-8372-4B1685FCFBB9}" destId="{95CDAAC6-7CBB-40EC-9989-94A6B8B3AF44}" srcOrd="0" destOrd="0" presId="urn:microsoft.com/office/officeart/2011/layout/HexagonRadial"/>
    <dgm:cxn modelId="{531C5D79-5633-4472-A76C-7460502AF1DF}" srcId="{E3ECD16F-14B4-4A51-A2BC-EF7426EFBB7E}" destId="{07D67461-5FBD-487F-ACDC-9B5AA0CF4D2C}" srcOrd="0" destOrd="0" parTransId="{D2A456A9-8EF3-493A-A07F-C37087C138A4}" sibTransId="{8BB9CA9F-4439-49D7-929A-6FE97F1B8AFA}"/>
    <dgm:cxn modelId="{09B07086-D03C-4393-9CF0-8BBB02D5E08E}" type="presOf" srcId="{07D67461-5FBD-487F-ACDC-9B5AA0CF4D2C}" destId="{458EE5BA-89B7-48D8-9D76-36F0FEA4B0A9}" srcOrd="0" destOrd="0" presId="urn:microsoft.com/office/officeart/2011/layout/HexagonRadial"/>
    <dgm:cxn modelId="{F4FDDF90-4651-457B-910B-68179D939E62}" type="presOf" srcId="{421216DC-73A7-424F-A8CA-EC238F66784C}" destId="{A82F2515-E245-497C-9DAF-EF9E92A3E719}" srcOrd="0" destOrd="0" presId="urn:microsoft.com/office/officeart/2011/layout/HexagonRadial"/>
    <dgm:cxn modelId="{CBB5D196-CC90-4EA9-A521-F38C2772912C}" srcId="{07D67461-5FBD-487F-ACDC-9B5AA0CF4D2C}" destId="{F65F2EC3-00CA-4408-8372-4B1685FCFBB9}" srcOrd="2" destOrd="0" parTransId="{76366121-43FF-44A2-951C-DD17A7EBD662}" sibTransId="{82083F20-8C23-4643-934B-E223DAEE5CC0}"/>
    <dgm:cxn modelId="{F3C926C5-697A-4E35-8A1C-A2D9201678A7}" type="presOf" srcId="{3267B826-DD7A-4397-8ACB-13EC06EF9BAE}" destId="{B32026FD-2436-4894-B826-A62782A82DFD}" srcOrd="0" destOrd="0" presId="urn:microsoft.com/office/officeart/2011/layout/HexagonRadial"/>
    <dgm:cxn modelId="{1D0AE1D9-8DD2-496F-8BEB-B258384F9301}" srcId="{07D67461-5FBD-487F-ACDC-9B5AA0CF4D2C}" destId="{F01E5A4C-48B6-4660-A46C-75E7B28D9370}" srcOrd="3" destOrd="0" parTransId="{4546D691-B516-4346-9FA7-1FB357391312}" sibTransId="{2F42C076-0F4E-48A8-AB7D-54A389FF27CA}"/>
    <dgm:cxn modelId="{9B05FAE5-3741-407B-B853-4EBE72BB96AF}" srcId="{07D67461-5FBD-487F-ACDC-9B5AA0CF4D2C}" destId="{EA90410B-D79A-4633-8F53-CFC20A3C82CE}" srcOrd="0" destOrd="0" parTransId="{D4CB0168-116F-422D-8BAB-9EA953D1E6DA}" sibTransId="{D24CE8DB-796F-40D7-AEB2-AD6BB6B69B21}"/>
    <dgm:cxn modelId="{2D6297EA-5C92-447B-A0A8-6774BAE03F6D}" srcId="{07D67461-5FBD-487F-ACDC-9B5AA0CF4D2C}" destId="{3267B826-DD7A-4397-8ACB-13EC06EF9BAE}" srcOrd="5" destOrd="0" parTransId="{EF72A9F0-2B58-4E9A-A94C-654A97194DC3}" sibTransId="{AC6C8ECA-9F53-40A9-A664-F3B470A26515}"/>
    <dgm:cxn modelId="{985073D1-7E5E-4DDA-ABC9-EEEEF1485413}" type="presParOf" srcId="{B38E4730-C072-4E42-9167-5ED08EEDB868}" destId="{458EE5BA-89B7-48D8-9D76-36F0FEA4B0A9}" srcOrd="0" destOrd="0" presId="urn:microsoft.com/office/officeart/2011/layout/HexagonRadial"/>
    <dgm:cxn modelId="{A5D9BB32-353A-4B56-8FFA-AC73A6C9B35F}" type="presParOf" srcId="{B38E4730-C072-4E42-9167-5ED08EEDB868}" destId="{9340F479-D822-4935-8EC3-5AF51BBDA0D8}" srcOrd="1" destOrd="0" presId="urn:microsoft.com/office/officeart/2011/layout/HexagonRadial"/>
    <dgm:cxn modelId="{131055B4-CEB2-426F-BEEE-865367C3399C}" type="presParOf" srcId="{9340F479-D822-4935-8EC3-5AF51BBDA0D8}" destId="{5FA4CF15-691E-49D5-B4DE-28A87A1F5B72}" srcOrd="0" destOrd="0" presId="urn:microsoft.com/office/officeart/2011/layout/HexagonRadial"/>
    <dgm:cxn modelId="{BE08C79F-D59C-4924-BBC4-A89734630815}" type="presParOf" srcId="{B38E4730-C072-4E42-9167-5ED08EEDB868}" destId="{CB1FEC2F-E1E4-4552-A7BA-5DBBFE1B045B}" srcOrd="2" destOrd="0" presId="urn:microsoft.com/office/officeart/2011/layout/HexagonRadial"/>
    <dgm:cxn modelId="{CC0927F8-660A-41F1-BF95-2C0199EE1794}" type="presParOf" srcId="{B38E4730-C072-4E42-9167-5ED08EEDB868}" destId="{421AF6F2-EF91-497C-A537-5495312BB9E9}" srcOrd="3" destOrd="0" presId="urn:microsoft.com/office/officeart/2011/layout/HexagonRadial"/>
    <dgm:cxn modelId="{A89B6977-0E52-4499-9445-D553A217407D}" type="presParOf" srcId="{421AF6F2-EF91-497C-A537-5495312BB9E9}" destId="{EF582225-087B-4E9C-8447-9F1ABBCC41FF}" srcOrd="0" destOrd="0" presId="urn:microsoft.com/office/officeart/2011/layout/HexagonRadial"/>
    <dgm:cxn modelId="{08B884CE-49EC-4F48-9BD6-46B0067C58ED}" type="presParOf" srcId="{B38E4730-C072-4E42-9167-5ED08EEDB868}" destId="{88D3AE83-61DB-48D4-A7DD-136F63B29324}" srcOrd="4" destOrd="0" presId="urn:microsoft.com/office/officeart/2011/layout/HexagonRadial"/>
    <dgm:cxn modelId="{342F4909-5BB5-4DB4-934E-040E55C48387}" type="presParOf" srcId="{B38E4730-C072-4E42-9167-5ED08EEDB868}" destId="{F78DCDCE-E616-4F22-9239-EC4037C22CE8}" srcOrd="5" destOrd="0" presId="urn:microsoft.com/office/officeart/2011/layout/HexagonRadial"/>
    <dgm:cxn modelId="{04AD0195-DF57-46A8-96E0-978CDAEC5319}" type="presParOf" srcId="{F78DCDCE-E616-4F22-9239-EC4037C22CE8}" destId="{410ED0D3-1260-432E-A7DA-4CC82C6544E9}" srcOrd="0" destOrd="0" presId="urn:microsoft.com/office/officeart/2011/layout/HexagonRadial"/>
    <dgm:cxn modelId="{700BC7ED-93C7-4019-AFA7-A7B05EC006E0}" type="presParOf" srcId="{B38E4730-C072-4E42-9167-5ED08EEDB868}" destId="{95CDAAC6-7CBB-40EC-9989-94A6B8B3AF44}" srcOrd="6" destOrd="0" presId="urn:microsoft.com/office/officeart/2011/layout/HexagonRadial"/>
    <dgm:cxn modelId="{34B8F0CF-7917-4184-8285-1253A3051777}" type="presParOf" srcId="{B38E4730-C072-4E42-9167-5ED08EEDB868}" destId="{CA9DC636-2C94-48F7-989B-33354E2B526A}" srcOrd="7" destOrd="0" presId="urn:microsoft.com/office/officeart/2011/layout/HexagonRadial"/>
    <dgm:cxn modelId="{EB436B39-8CC3-4054-AD13-3582B33D1E36}" type="presParOf" srcId="{CA9DC636-2C94-48F7-989B-33354E2B526A}" destId="{DFC8DC52-ABAB-45D4-8A12-2AB5706D4FBE}" srcOrd="0" destOrd="0" presId="urn:microsoft.com/office/officeart/2011/layout/HexagonRadial"/>
    <dgm:cxn modelId="{DEF5F1AC-8476-46EF-B734-BD73C213C140}" type="presParOf" srcId="{B38E4730-C072-4E42-9167-5ED08EEDB868}" destId="{D0DE5E16-1913-4885-9CD1-14FB1D5F1F80}" srcOrd="8" destOrd="0" presId="urn:microsoft.com/office/officeart/2011/layout/HexagonRadial"/>
    <dgm:cxn modelId="{9CF745C7-2C00-4193-8BDC-5F8172DC7628}" type="presParOf" srcId="{B38E4730-C072-4E42-9167-5ED08EEDB868}" destId="{BE6A928E-6C04-42FF-B1FE-17659F36949C}" srcOrd="9" destOrd="0" presId="urn:microsoft.com/office/officeart/2011/layout/HexagonRadial"/>
    <dgm:cxn modelId="{AC2CA372-160E-4267-A72D-7C7404077866}" type="presParOf" srcId="{BE6A928E-6C04-42FF-B1FE-17659F36949C}" destId="{1E463214-29E8-4CEC-B9B3-318B66615F14}" srcOrd="0" destOrd="0" presId="urn:microsoft.com/office/officeart/2011/layout/HexagonRadial"/>
    <dgm:cxn modelId="{53F41401-58DA-466F-851D-8ADF67FBCDE7}" type="presParOf" srcId="{B38E4730-C072-4E42-9167-5ED08EEDB868}" destId="{A82F2515-E245-497C-9DAF-EF9E92A3E719}" srcOrd="10" destOrd="0" presId="urn:microsoft.com/office/officeart/2011/layout/HexagonRadial"/>
    <dgm:cxn modelId="{6F9F907F-D94E-4E0E-B5AC-031BDB7D740C}" type="presParOf" srcId="{B38E4730-C072-4E42-9167-5ED08EEDB868}" destId="{28484C8B-6806-43A6-88D8-C50221D77919}" srcOrd="11" destOrd="0" presId="urn:microsoft.com/office/officeart/2011/layout/HexagonRadial"/>
    <dgm:cxn modelId="{04EFE5B1-46ED-43B3-8F81-AD58D513E1CD}" type="presParOf" srcId="{28484C8B-6806-43A6-88D8-C50221D77919}" destId="{48868051-3089-490A-93A7-C69272F1678E}" srcOrd="0" destOrd="0" presId="urn:microsoft.com/office/officeart/2011/layout/HexagonRadial"/>
    <dgm:cxn modelId="{DD8EC3AF-14E1-4840-A067-7A7F61DC8A91}" type="presParOf" srcId="{B38E4730-C072-4E42-9167-5ED08EEDB868}" destId="{B32026FD-2436-4894-B826-A62782A82DF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EE5BA-89B7-48D8-9D76-36F0FEA4B0A9}">
      <dsp:nvSpPr>
        <dsp:cNvPr id="0" name=""/>
        <dsp:cNvSpPr/>
      </dsp:nvSpPr>
      <dsp:spPr>
        <a:xfrm>
          <a:off x="1086019" y="965636"/>
          <a:ext cx="1227365" cy="10617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Unified Classroom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rgbClr val="FFC000"/>
              </a:solidFill>
            </a:rPr>
            <a:t>Your Information Hub</a:t>
          </a:r>
        </a:p>
      </dsp:txBody>
      <dsp:txXfrm>
        <a:off x="1289411" y="1141578"/>
        <a:ext cx="820581" cy="709837"/>
      </dsp:txXfrm>
    </dsp:sp>
    <dsp:sp modelId="{EF582225-087B-4E9C-8447-9F1ABBCC41FF}">
      <dsp:nvSpPr>
        <dsp:cNvPr id="0" name=""/>
        <dsp:cNvSpPr/>
      </dsp:nvSpPr>
      <dsp:spPr>
        <a:xfrm>
          <a:off x="1854586" y="457674"/>
          <a:ext cx="463081" cy="3990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FEC2F-E1E4-4552-A7BA-5DBBFE1B045B}">
      <dsp:nvSpPr>
        <dsp:cNvPr id="0" name=""/>
        <dsp:cNvSpPr/>
      </dsp:nvSpPr>
      <dsp:spPr>
        <a:xfrm>
          <a:off x="1199077" y="0"/>
          <a:ext cx="1005817" cy="8701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Analytics</a:t>
          </a:r>
        </a:p>
      </dsp:txBody>
      <dsp:txXfrm>
        <a:off x="1365762" y="144202"/>
        <a:ext cx="672447" cy="581746"/>
      </dsp:txXfrm>
    </dsp:sp>
    <dsp:sp modelId="{410ED0D3-1260-432E-A7DA-4CC82C6544E9}">
      <dsp:nvSpPr>
        <dsp:cNvPr id="0" name=""/>
        <dsp:cNvSpPr/>
      </dsp:nvSpPr>
      <dsp:spPr>
        <a:xfrm>
          <a:off x="2395038" y="1203603"/>
          <a:ext cx="463081" cy="3990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3AE83-61DB-48D4-A7DD-136F63B29324}">
      <dsp:nvSpPr>
        <dsp:cNvPr id="0" name=""/>
        <dsp:cNvSpPr/>
      </dsp:nvSpPr>
      <dsp:spPr>
        <a:xfrm>
          <a:off x="2121529" y="535200"/>
          <a:ext cx="1005817" cy="8701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Attendance</a:t>
          </a:r>
        </a:p>
      </dsp:txBody>
      <dsp:txXfrm>
        <a:off x="2288214" y="679402"/>
        <a:ext cx="672447" cy="581746"/>
      </dsp:txXfrm>
    </dsp:sp>
    <dsp:sp modelId="{DFC8DC52-ABAB-45D4-8A12-2AB5706D4FBE}">
      <dsp:nvSpPr>
        <dsp:cNvPr id="0" name=""/>
        <dsp:cNvSpPr/>
      </dsp:nvSpPr>
      <dsp:spPr>
        <a:xfrm>
          <a:off x="2019605" y="2045616"/>
          <a:ext cx="463081" cy="3990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DAAC6-7CBB-40EC-9989-94A6B8B3AF44}">
      <dsp:nvSpPr>
        <dsp:cNvPr id="0" name=""/>
        <dsp:cNvSpPr/>
      </dsp:nvSpPr>
      <dsp:spPr>
        <a:xfrm>
          <a:off x="2121529" y="1587343"/>
          <a:ext cx="1005817" cy="8701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Student Demographics </a:t>
          </a:r>
        </a:p>
      </dsp:txBody>
      <dsp:txXfrm>
        <a:off x="2288214" y="1731545"/>
        <a:ext cx="672447" cy="581746"/>
      </dsp:txXfrm>
    </dsp:sp>
    <dsp:sp modelId="{1E463214-29E8-4CEC-B9B3-318B66615F14}">
      <dsp:nvSpPr>
        <dsp:cNvPr id="0" name=""/>
        <dsp:cNvSpPr/>
      </dsp:nvSpPr>
      <dsp:spPr>
        <a:xfrm>
          <a:off x="1088303" y="2133020"/>
          <a:ext cx="463081" cy="3990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E5E16-1913-4885-9CD1-14FB1D5F1F80}">
      <dsp:nvSpPr>
        <dsp:cNvPr id="0" name=""/>
        <dsp:cNvSpPr/>
      </dsp:nvSpPr>
      <dsp:spPr>
        <a:xfrm>
          <a:off x="1199077" y="2123142"/>
          <a:ext cx="1005817" cy="8701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Gradebook and Progress Monitoring</a:t>
          </a:r>
        </a:p>
      </dsp:txBody>
      <dsp:txXfrm>
        <a:off x="1365762" y="2267344"/>
        <a:ext cx="672447" cy="581746"/>
      </dsp:txXfrm>
    </dsp:sp>
    <dsp:sp modelId="{48868051-3089-490A-93A7-C69272F1678E}">
      <dsp:nvSpPr>
        <dsp:cNvPr id="0" name=""/>
        <dsp:cNvSpPr/>
      </dsp:nvSpPr>
      <dsp:spPr>
        <a:xfrm>
          <a:off x="539001" y="1387391"/>
          <a:ext cx="463081" cy="3990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F2515-E245-497C-9DAF-EF9E92A3E719}">
      <dsp:nvSpPr>
        <dsp:cNvPr id="0" name=""/>
        <dsp:cNvSpPr/>
      </dsp:nvSpPr>
      <dsp:spPr>
        <a:xfrm>
          <a:off x="272344" y="1587941"/>
          <a:ext cx="1005817" cy="8701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Standards Progress Monitoring</a:t>
          </a:r>
        </a:p>
      </dsp:txBody>
      <dsp:txXfrm>
        <a:off x="439029" y="1732143"/>
        <a:ext cx="672447" cy="581746"/>
      </dsp:txXfrm>
    </dsp:sp>
    <dsp:sp modelId="{B32026FD-2436-4894-B826-A62782A82DFD}">
      <dsp:nvSpPr>
        <dsp:cNvPr id="0" name=""/>
        <dsp:cNvSpPr/>
      </dsp:nvSpPr>
      <dsp:spPr>
        <a:xfrm>
          <a:off x="272344" y="534003"/>
          <a:ext cx="1005817" cy="8701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Assessment</a:t>
          </a:r>
        </a:p>
      </dsp:txBody>
      <dsp:txXfrm>
        <a:off x="439029" y="678205"/>
        <a:ext cx="672447" cy="581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EE5BA-89B7-48D8-9D76-36F0FEA4B0A9}">
      <dsp:nvSpPr>
        <dsp:cNvPr id="0" name=""/>
        <dsp:cNvSpPr/>
      </dsp:nvSpPr>
      <dsp:spPr>
        <a:xfrm>
          <a:off x="4441677" y="2823791"/>
          <a:ext cx="3589162" cy="310477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Unified Classroom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C000"/>
              </a:solidFill>
            </a:rPr>
            <a:t>Your Information Hub</a:t>
          </a:r>
        </a:p>
      </dsp:txBody>
      <dsp:txXfrm>
        <a:off x="5036451" y="3338295"/>
        <a:ext cx="2399614" cy="2075762"/>
      </dsp:txXfrm>
    </dsp:sp>
    <dsp:sp modelId="{EF582225-087B-4E9C-8447-9F1ABBCC41FF}">
      <dsp:nvSpPr>
        <dsp:cNvPr id="0" name=""/>
        <dsp:cNvSpPr/>
      </dsp:nvSpPr>
      <dsp:spPr>
        <a:xfrm>
          <a:off x="6689183" y="1338368"/>
          <a:ext cx="1354180" cy="11668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FEC2F-E1E4-4552-A7BA-5DBBFE1B045B}">
      <dsp:nvSpPr>
        <dsp:cNvPr id="0" name=""/>
        <dsp:cNvSpPr/>
      </dsp:nvSpPr>
      <dsp:spPr>
        <a:xfrm>
          <a:off x="4772291" y="0"/>
          <a:ext cx="2941293" cy="25445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Analytics</a:t>
          </a:r>
        </a:p>
      </dsp:txBody>
      <dsp:txXfrm>
        <a:off x="5259726" y="421688"/>
        <a:ext cx="1966423" cy="1701187"/>
      </dsp:txXfrm>
    </dsp:sp>
    <dsp:sp modelId="{410ED0D3-1260-432E-A7DA-4CC82C6544E9}">
      <dsp:nvSpPr>
        <dsp:cNvPr id="0" name=""/>
        <dsp:cNvSpPr/>
      </dsp:nvSpPr>
      <dsp:spPr>
        <a:xfrm>
          <a:off x="8269616" y="3519673"/>
          <a:ext cx="1354180" cy="11668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3AE83-61DB-48D4-A7DD-136F63B29324}">
      <dsp:nvSpPr>
        <dsp:cNvPr id="0" name=""/>
        <dsp:cNvSpPr/>
      </dsp:nvSpPr>
      <dsp:spPr>
        <a:xfrm>
          <a:off x="7469798" y="1565077"/>
          <a:ext cx="2941293" cy="25445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Attendance</a:t>
          </a:r>
        </a:p>
      </dsp:txBody>
      <dsp:txXfrm>
        <a:off x="7957233" y="1986765"/>
        <a:ext cx="1966423" cy="1701187"/>
      </dsp:txXfrm>
    </dsp:sp>
    <dsp:sp modelId="{DFC8DC52-ABAB-45D4-8A12-2AB5706D4FBE}">
      <dsp:nvSpPr>
        <dsp:cNvPr id="0" name=""/>
        <dsp:cNvSpPr/>
      </dsp:nvSpPr>
      <dsp:spPr>
        <a:xfrm>
          <a:off x="7171745" y="5981957"/>
          <a:ext cx="1354180" cy="11668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DAAC6-7CBB-40EC-9989-94A6B8B3AF44}">
      <dsp:nvSpPr>
        <dsp:cNvPr id="0" name=""/>
        <dsp:cNvSpPr/>
      </dsp:nvSpPr>
      <dsp:spPr>
        <a:xfrm>
          <a:off x="7469798" y="4641837"/>
          <a:ext cx="2941293" cy="25445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Student Demographics </a:t>
          </a:r>
        </a:p>
      </dsp:txBody>
      <dsp:txXfrm>
        <a:off x="7957233" y="5063525"/>
        <a:ext cx="1966423" cy="1701187"/>
      </dsp:txXfrm>
    </dsp:sp>
    <dsp:sp modelId="{1E463214-29E8-4CEC-B9B3-318B66615F14}">
      <dsp:nvSpPr>
        <dsp:cNvPr id="0" name=""/>
        <dsp:cNvSpPr/>
      </dsp:nvSpPr>
      <dsp:spPr>
        <a:xfrm>
          <a:off x="4448356" y="6237551"/>
          <a:ext cx="1354180" cy="11668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E5E16-1913-4885-9CD1-14FB1D5F1F80}">
      <dsp:nvSpPr>
        <dsp:cNvPr id="0" name=""/>
        <dsp:cNvSpPr/>
      </dsp:nvSpPr>
      <dsp:spPr>
        <a:xfrm>
          <a:off x="4772291" y="6208666"/>
          <a:ext cx="2941293" cy="25445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Gradebook and Progress Monitoring</a:t>
          </a:r>
        </a:p>
      </dsp:txBody>
      <dsp:txXfrm>
        <a:off x="5259726" y="6630354"/>
        <a:ext cx="1966423" cy="1701187"/>
      </dsp:txXfrm>
    </dsp:sp>
    <dsp:sp modelId="{48868051-3089-490A-93A7-C69272F1678E}">
      <dsp:nvSpPr>
        <dsp:cNvPr id="0" name=""/>
        <dsp:cNvSpPr/>
      </dsp:nvSpPr>
      <dsp:spPr>
        <a:xfrm>
          <a:off x="2842041" y="4057122"/>
          <a:ext cx="1354180" cy="11668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F2515-E245-497C-9DAF-EF9E92A3E719}">
      <dsp:nvSpPr>
        <dsp:cNvPr id="0" name=""/>
        <dsp:cNvSpPr/>
      </dsp:nvSpPr>
      <dsp:spPr>
        <a:xfrm>
          <a:off x="2062261" y="4643588"/>
          <a:ext cx="2941293" cy="25445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Standards Progress Monitoring</a:t>
          </a:r>
        </a:p>
      </dsp:txBody>
      <dsp:txXfrm>
        <a:off x="2549696" y="5065276"/>
        <a:ext cx="1966423" cy="1701187"/>
      </dsp:txXfrm>
    </dsp:sp>
    <dsp:sp modelId="{B32026FD-2436-4894-B826-A62782A82DFD}">
      <dsp:nvSpPr>
        <dsp:cNvPr id="0" name=""/>
        <dsp:cNvSpPr/>
      </dsp:nvSpPr>
      <dsp:spPr>
        <a:xfrm>
          <a:off x="2062261" y="1561576"/>
          <a:ext cx="2941293" cy="25445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Assessment</a:t>
          </a:r>
        </a:p>
      </dsp:txBody>
      <dsp:txXfrm>
        <a:off x="2549696" y="1983264"/>
        <a:ext cx="1966423" cy="1701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</p:spPr>
        <p:txBody>
          <a:bodyPr lIns="92830" tIns="46415" rIns="92830" bIns="46415"/>
          <a:lstStyle/>
          <a:p>
            <a:endParaRPr/>
          </a:p>
        </p:txBody>
      </p:sp>
      <p:sp>
        <p:nvSpPr>
          <p:cNvPr id="554" name="Shape 554"/>
          <p:cNvSpPr>
            <a:spLocks noGrp="1"/>
          </p:cNvSpPr>
          <p:nvPr>
            <p:ph type="body" sz="quarter" idx="1"/>
          </p:nvPr>
        </p:nvSpPr>
        <p:spPr>
          <a:xfrm>
            <a:off x="934720" y="4387136"/>
            <a:ext cx="5140960" cy="4156234"/>
          </a:xfrm>
          <a:prstGeom prst="rect">
            <a:avLst/>
          </a:prstGeom>
        </p:spPr>
        <p:txBody>
          <a:bodyPr lIns="92830" tIns="46415" rIns="92830" bIns="4641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35635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9" name="Shape 5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lang="en-US" dirty="0"/>
              <a:t>As of 8-23-17</a:t>
            </a:r>
          </a:p>
          <a:p>
            <a:r>
              <a:rPr lang="en-US" dirty="0"/>
              <a:t>NOTE: Portions highlighted in green must be set by district – edit to enter your specific district settings.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09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4" name="Shape 5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latin typeface="+mn-lt"/>
                <a:ea typeface="+mn-ea"/>
                <a:cs typeface="+mn-cs"/>
                <a:sym typeface="Verdana"/>
              </a:rPr>
              <a:t>enter notes</a:t>
            </a:r>
          </a:p>
        </p:txBody>
      </p:sp>
    </p:spTree>
    <p:extLst>
      <p:ext uri="{BB962C8B-B14F-4D97-AF65-F5344CB8AC3E}">
        <p14:creationId xmlns:p14="http://schemas.microsoft.com/office/powerpoint/2010/main" val="289204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2" name="Shape 7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latin typeface="+mn-lt"/>
                <a:ea typeface="+mn-ea"/>
                <a:cs typeface="+mn-cs"/>
                <a:sym typeface="Verdana"/>
              </a:rPr>
              <a:t>enter notes</a:t>
            </a:r>
          </a:p>
        </p:txBody>
      </p:sp>
    </p:spTree>
    <p:extLst>
      <p:ext uri="{BB962C8B-B14F-4D97-AF65-F5344CB8AC3E}">
        <p14:creationId xmlns:p14="http://schemas.microsoft.com/office/powerpoint/2010/main" val="34799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for presenters: Please share that Sarah will be sending a survey about which score codes need to be created and use that information to set them up. Watch for the survey coming later this week. </a:t>
            </a:r>
          </a:p>
        </p:txBody>
      </p:sp>
    </p:spTree>
    <p:extLst>
      <p:ext uri="{BB962C8B-B14F-4D97-AF65-F5344CB8AC3E}">
        <p14:creationId xmlns:p14="http://schemas.microsoft.com/office/powerpoint/2010/main" val="156305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5" name="Shape 5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latin typeface="+mn-lt"/>
                <a:ea typeface="+mn-ea"/>
                <a:cs typeface="+mn-cs"/>
                <a:sym typeface="Verdana"/>
              </a:rPr>
              <a:t>enter notes</a:t>
            </a:r>
          </a:p>
        </p:txBody>
      </p:sp>
    </p:spTree>
    <p:extLst>
      <p:ext uri="{BB962C8B-B14F-4D97-AF65-F5344CB8AC3E}">
        <p14:creationId xmlns:p14="http://schemas.microsoft.com/office/powerpoint/2010/main" val="344342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10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2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7285" y="4388644"/>
            <a:ext cx="11719265" cy="4700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584" y="1408853"/>
            <a:ext cx="11363203" cy="2140223"/>
          </a:xfrm>
          <a:effectLst/>
        </p:spPr>
        <p:txBody>
          <a:bodyPr anchor="b">
            <a:normAutofit/>
          </a:bodyPr>
          <a:lstStyle>
            <a:lvl1pPr>
              <a:defRPr sz="512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584" y="3549076"/>
            <a:ext cx="11363203" cy="839568"/>
          </a:xfrm>
        </p:spPr>
        <p:txBody>
          <a:bodyPr anchor="t">
            <a:normAutofit/>
          </a:bodyPr>
          <a:lstStyle>
            <a:lvl1pPr marL="0" indent="0" algn="l">
              <a:buNone/>
              <a:defRPr sz="2276" cap="all">
                <a:solidFill>
                  <a:schemeClr val="accent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2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37287" y="852943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9428481" y="852942"/>
            <a:ext cx="2926079" cy="82729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1" y="961032"/>
            <a:ext cx="2137775" cy="7371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6585" y="961032"/>
            <a:ext cx="8422697" cy="737148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93252" y="8470950"/>
            <a:ext cx="1347800" cy="519289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6585" y="8464797"/>
            <a:ext cx="8422697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71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02528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64651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readcrumbs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sz="quarter" idx="13"/>
          </p:nvPr>
        </p:nvSpPr>
        <p:spPr>
          <a:xfrm>
            <a:off x="583454" y="8322733"/>
            <a:ext cx="11837891" cy="469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SzTx/>
              <a:buNone/>
              <a:defRPr sz="2400"/>
            </a:lvl1pPr>
          </a:lstStyle>
          <a:p>
            <a:r>
              <a:t>Breadcrumbs &gt; Breadcrumbs &gt; Breadcrumbs</a:t>
            </a: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546100" y="1908019"/>
            <a:ext cx="11912601" cy="2074449"/>
          </a:xfrm>
          <a:prstGeom prst="rect">
            <a:avLst/>
          </a:prstGeom>
        </p:spPr>
        <p:txBody>
          <a:bodyPr/>
          <a:lstStyle>
            <a:lvl1pPr marL="508000"/>
            <a:lvl2pPr marL="1016000"/>
            <a:lvl3pPr marL="1524000"/>
            <a:lvl4pPr marL="2032000"/>
            <a:lvl5pPr marL="25400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972189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view - Hot sp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/>
          </p:cNvSpPr>
          <p:nvPr>
            <p:ph type="body" sz="half" idx="13"/>
          </p:nvPr>
        </p:nvSpPr>
        <p:spPr>
          <a:xfrm>
            <a:off x="1032793" y="711200"/>
            <a:ext cx="10939214" cy="3022600"/>
          </a:xfrm>
          <a:prstGeom prst="roundRect">
            <a:avLst>
              <a:gd name="adj" fmla="val 50000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78" name="Shape 378"/>
          <p:cNvSpPr>
            <a:spLocks noGrp="1"/>
          </p:cNvSpPr>
          <p:nvPr>
            <p:ph type="body" sz="quarter" idx="14"/>
          </p:nvPr>
        </p:nvSpPr>
        <p:spPr>
          <a:xfrm>
            <a:off x="980571" y="975943"/>
            <a:ext cx="11043658" cy="533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1</a:t>
            </a:r>
          </a:p>
        </p:txBody>
      </p:sp>
      <p:sp>
        <p:nvSpPr>
          <p:cNvPr id="379" name="Shape 379"/>
          <p:cNvSpPr>
            <a:spLocks noGrp="1"/>
          </p:cNvSpPr>
          <p:nvPr>
            <p:ph type="body" sz="quarter" idx="15"/>
          </p:nvPr>
        </p:nvSpPr>
        <p:spPr>
          <a:xfrm>
            <a:off x="1841738" y="1911350"/>
            <a:ext cx="9321324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12696725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62450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view - Matc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body" sz="quarter" idx="13"/>
          </p:nvPr>
        </p:nvSpPr>
        <p:spPr>
          <a:xfrm>
            <a:off x="876300" y="1892300"/>
            <a:ext cx="5130800" cy="1422400"/>
          </a:xfrm>
          <a:prstGeom prst="roundRect">
            <a:avLst>
              <a:gd name="adj" fmla="val 50000"/>
            </a:avLst>
          </a:prstGeom>
          <a:solidFill>
            <a:srgbClr val="B8E070"/>
          </a:solidFill>
          <a:ln w="88900">
            <a:solidFill>
              <a:srgbClr val="7DB556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4"/>
          </p:nvPr>
        </p:nvSpPr>
        <p:spPr>
          <a:xfrm>
            <a:off x="1282700" y="22098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A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5"/>
          </p:nvPr>
        </p:nvSpPr>
        <p:spPr>
          <a:xfrm>
            <a:off x="876300" y="3581400"/>
            <a:ext cx="5130800" cy="1422400"/>
          </a:xfrm>
          <a:prstGeom prst="roundRect">
            <a:avLst>
              <a:gd name="adj" fmla="val 50000"/>
            </a:avLst>
          </a:prstGeom>
          <a:solidFill>
            <a:srgbClr val="FFC764"/>
          </a:solidFill>
          <a:ln w="88900">
            <a:solidFill>
              <a:srgbClr val="F7A81E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6"/>
          </p:nvPr>
        </p:nvSpPr>
        <p:spPr>
          <a:xfrm>
            <a:off x="1282700" y="39497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B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sz="quarter" idx="17"/>
          </p:nvPr>
        </p:nvSpPr>
        <p:spPr>
          <a:xfrm>
            <a:off x="876300" y="5321300"/>
            <a:ext cx="5130800" cy="1422400"/>
          </a:xfrm>
          <a:prstGeom prst="roundRect">
            <a:avLst>
              <a:gd name="adj" fmla="val 50000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8"/>
          </p:nvPr>
        </p:nvSpPr>
        <p:spPr>
          <a:xfrm>
            <a:off x="1282700" y="56896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C</a:t>
            </a:r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9"/>
          </p:nvPr>
        </p:nvSpPr>
        <p:spPr>
          <a:xfrm>
            <a:off x="876300" y="7061200"/>
            <a:ext cx="5130800" cy="1422400"/>
          </a:xfrm>
          <a:prstGeom prst="roundRect">
            <a:avLst>
              <a:gd name="adj" fmla="val 50000"/>
            </a:avLst>
          </a:prstGeom>
          <a:solidFill>
            <a:srgbClr val="FF958D"/>
          </a:solidFill>
          <a:ln w="88900">
            <a:solidFill>
              <a:srgbClr val="E14854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body" sz="quarter" idx="20"/>
          </p:nvPr>
        </p:nvSpPr>
        <p:spPr>
          <a:xfrm>
            <a:off x="1282700" y="74295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D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sz="quarter" idx="21"/>
          </p:nvPr>
        </p:nvSpPr>
        <p:spPr>
          <a:xfrm>
            <a:off x="6972300" y="1892300"/>
            <a:ext cx="5130800" cy="1422400"/>
          </a:xfrm>
          <a:prstGeom prst="roundRect">
            <a:avLst>
              <a:gd name="adj" fmla="val 50000"/>
            </a:avLst>
          </a:prstGeom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sz="quarter" idx="22"/>
          </p:nvPr>
        </p:nvSpPr>
        <p:spPr>
          <a:xfrm>
            <a:off x="7327900" y="22098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1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sz="quarter" idx="23"/>
          </p:nvPr>
        </p:nvSpPr>
        <p:spPr>
          <a:xfrm>
            <a:off x="6972300" y="3632200"/>
            <a:ext cx="5130800" cy="1422400"/>
          </a:xfrm>
          <a:prstGeom prst="roundRect">
            <a:avLst>
              <a:gd name="adj" fmla="val 50000"/>
            </a:avLst>
          </a:prstGeom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body" sz="quarter" idx="24"/>
          </p:nvPr>
        </p:nvSpPr>
        <p:spPr>
          <a:xfrm>
            <a:off x="7327900" y="39497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2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25"/>
          </p:nvPr>
        </p:nvSpPr>
        <p:spPr>
          <a:xfrm>
            <a:off x="6972300" y="5372100"/>
            <a:ext cx="5130800" cy="1422400"/>
          </a:xfrm>
          <a:prstGeom prst="roundRect">
            <a:avLst>
              <a:gd name="adj" fmla="val 50000"/>
            </a:avLst>
          </a:prstGeom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26"/>
          </p:nvPr>
        </p:nvSpPr>
        <p:spPr>
          <a:xfrm>
            <a:off x="7327900" y="56896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3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sz="quarter" idx="27"/>
          </p:nvPr>
        </p:nvSpPr>
        <p:spPr>
          <a:xfrm>
            <a:off x="6972300" y="7112000"/>
            <a:ext cx="5130800" cy="1422400"/>
          </a:xfrm>
          <a:prstGeom prst="roundRect">
            <a:avLst>
              <a:gd name="adj" fmla="val 50000"/>
            </a:avLst>
          </a:prstGeom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body" sz="quarter" idx="28"/>
          </p:nvPr>
        </p:nvSpPr>
        <p:spPr>
          <a:xfrm>
            <a:off x="7327900" y="74295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4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sz="quarter" idx="29"/>
          </p:nvPr>
        </p:nvSpPr>
        <p:spPr>
          <a:xfrm>
            <a:off x="2099733" y="2381250"/>
            <a:ext cx="3513652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sz="quarter" idx="30"/>
          </p:nvPr>
        </p:nvSpPr>
        <p:spPr>
          <a:xfrm>
            <a:off x="2099733" y="4121150"/>
            <a:ext cx="3513652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275" name="Shape 275"/>
          <p:cNvSpPr>
            <a:spLocks noGrp="1"/>
          </p:cNvSpPr>
          <p:nvPr>
            <p:ph type="body" sz="quarter" idx="31"/>
          </p:nvPr>
        </p:nvSpPr>
        <p:spPr>
          <a:xfrm>
            <a:off x="2099733" y="5861050"/>
            <a:ext cx="3513652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276" name="Shape 276"/>
          <p:cNvSpPr>
            <a:spLocks noGrp="1"/>
          </p:cNvSpPr>
          <p:nvPr>
            <p:ph type="body" sz="quarter" idx="32"/>
          </p:nvPr>
        </p:nvSpPr>
        <p:spPr>
          <a:xfrm>
            <a:off x="2099733" y="7600950"/>
            <a:ext cx="3513652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sz="quarter" idx="33"/>
          </p:nvPr>
        </p:nvSpPr>
        <p:spPr>
          <a:xfrm>
            <a:off x="8153400" y="2389716"/>
            <a:ext cx="3513652" cy="406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sz="quarter" idx="34"/>
          </p:nvPr>
        </p:nvSpPr>
        <p:spPr>
          <a:xfrm>
            <a:off x="8153400" y="4116916"/>
            <a:ext cx="3646178" cy="406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sz="quarter" idx="35"/>
          </p:nvPr>
        </p:nvSpPr>
        <p:spPr>
          <a:xfrm>
            <a:off x="8153400" y="5856816"/>
            <a:ext cx="3646178" cy="406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sz="quarter" idx="36"/>
          </p:nvPr>
        </p:nvSpPr>
        <p:spPr>
          <a:xfrm>
            <a:off x="8153400" y="7596716"/>
            <a:ext cx="3513652" cy="406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sz="quarter" idx="37"/>
          </p:nvPr>
        </p:nvSpPr>
        <p:spPr>
          <a:xfrm>
            <a:off x="-12722" y="950324"/>
            <a:ext cx="13073062" cy="533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1- Matching</a:t>
            </a:r>
          </a:p>
        </p:txBody>
      </p:sp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xfrm>
            <a:off x="12696725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19656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view - 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body" sz="half" idx="13"/>
          </p:nvPr>
        </p:nvSpPr>
        <p:spPr>
          <a:xfrm>
            <a:off x="1032793" y="711200"/>
            <a:ext cx="10939214" cy="3022600"/>
          </a:xfrm>
          <a:prstGeom prst="roundRect">
            <a:avLst>
              <a:gd name="adj" fmla="val 50000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4"/>
          </p:nvPr>
        </p:nvSpPr>
        <p:spPr>
          <a:xfrm>
            <a:off x="1039321" y="4673600"/>
            <a:ext cx="1308101" cy="1282700"/>
          </a:xfrm>
          <a:prstGeom prst="roundRect">
            <a:avLst>
              <a:gd name="adj" fmla="val 49505"/>
            </a:avLst>
          </a:prstGeom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A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5"/>
          </p:nvPr>
        </p:nvSpPr>
        <p:spPr>
          <a:xfrm>
            <a:off x="6845300" y="4673600"/>
            <a:ext cx="1308100" cy="1282700"/>
          </a:xfrm>
          <a:prstGeom prst="roundRect">
            <a:avLst>
              <a:gd name="adj" fmla="val 49505"/>
            </a:avLst>
          </a:prstGeom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B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6"/>
          </p:nvPr>
        </p:nvSpPr>
        <p:spPr>
          <a:xfrm>
            <a:off x="1039321" y="6692900"/>
            <a:ext cx="1308101" cy="1282700"/>
          </a:xfrm>
          <a:prstGeom prst="roundRect">
            <a:avLst>
              <a:gd name="adj" fmla="val 49505"/>
            </a:avLst>
          </a:prstGeom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C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7"/>
          </p:nvPr>
        </p:nvSpPr>
        <p:spPr>
          <a:xfrm>
            <a:off x="6845300" y="6692900"/>
            <a:ext cx="1308100" cy="1282700"/>
          </a:xfrm>
          <a:prstGeom prst="roundRect">
            <a:avLst>
              <a:gd name="adj" fmla="val 49505"/>
            </a:avLst>
          </a:prstGeom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D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8"/>
          </p:nvPr>
        </p:nvSpPr>
        <p:spPr>
          <a:xfrm>
            <a:off x="980571" y="975943"/>
            <a:ext cx="11043658" cy="533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1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9"/>
          </p:nvPr>
        </p:nvSpPr>
        <p:spPr>
          <a:xfrm>
            <a:off x="1841738" y="1911350"/>
            <a:ext cx="9321324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sz="quarter" idx="20"/>
          </p:nvPr>
        </p:nvSpPr>
        <p:spPr>
          <a:xfrm>
            <a:off x="2836706" y="5048250"/>
            <a:ext cx="3736993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21"/>
          </p:nvPr>
        </p:nvSpPr>
        <p:spPr>
          <a:xfrm>
            <a:off x="2836706" y="7099300"/>
            <a:ext cx="3736993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sz="quarter" idx="22"/>
          </p:nvPr>
        </p:nvSpPr>
        <p:spPr>
          <a:xfrm>
            <a:off x="8681375" y="5048250"/>
            <a:ext cx="3736993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23"/>
          </p:nvPr>
        </p:nvSpPr>
        <p:spPr>
          <a:xfrm>
            <a:off x="8681375" y="7099300"/>
            <a:ext cx="3736993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xfrm>
            <a:off x="12696725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36419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37287" y="852943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584" y="3168716"/>
            <a:ext cx="11363203" cy="5163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43764" y="7313029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87" y="4318681"/>
            <a:ext cx="11363201" cy="2140223"/>
          </a:xfrm>
        </p:spPr>
        <p:txBody>
          <a:bodyPr anchor="b">
            <a:normAutofit/>
          </a:bodyPr>
          <a:lstStyle>
            <a:lvl1pPr algn="l">
              <a:defRPr sz="512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587" y="6458904"/>
            <a:ext cx="11363201" cy="854124"/>
          </a:xfrm>
        </p:spPr>
        <p:txBody>
          <a:bodyPr anchor="t">
            <a:normAutofit/>
          </a:bodyPr>
          <a:lstStyle>
            <a:lvl1pPr marL="0" indent="0" algn="l">
              <a:buNone/>
              <a:defRPr sz="2560" cap="all">
                <a:solidFill>
                  <a:schemeClr val="accent2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37287" y="852943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585" y="3168715"/>
            <a:ext cx="5545994" cy="51670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2223" y="3168716"/>
            <a:ext cx="5557564" cy="51670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9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637287" y="852943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22" y="3168715"/>
            <a:ext cx="5110756" cy="819573"/>
          </a:xfrm>
        </p:spPr>
        <p:txBody>
          <a:bodyPr anchor="b">
            <a:noAutofit/>
          </a:bodyPr>
          <a:lstStyle>
            <a:lvl1pPr marL="0" indent="0">
              <a:buNone/>
              <a:defRPr sz="3129" b="0">
                <a:solidFill>
                  <a:schemeClr val="accent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585" y="4161495"/>
            <a:ext cx="5545994" cy="417422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67461" y="3168715"/>
            <a:ext cx="5122325" cy="819573"/>
          </a:xfrm>
        </p:spPr>
        <p:txBody>
          <a:bodyPr anchor="b">
            <a:noAutofit/>
          </a:bodyPr>
          <a:lstStyle>
            <a:lvl1pPr marL="0" indent="0">
              <a:buNone/>
              <a:defRPr sz="3129" b="0">
                <a:solidFill>
                  <a:schemeClr val="accent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223" y="4161495"/>
            <a:ext cx="5557564" cy="417422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6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637287" y="852943"/>
            <a:ext cx="11717272" cy="179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43764" y="7313028"/>
            <a:ext cx="11717272" cy="18129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12" y="7484154"/>
            <a:ext cx="5029867" cy="980642"/>
          </a:xfrm>
        </p:spPr>
        <p:txBody>
          <a:bodyPr anchor="ctr"/>
          <a:lstStyle>
            <a:lvl1pPr algn="l">
              <a:defRPr sz="2844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79" y="855040"/>
            <a:ext cx="11719680" cy="5980160"/>
          </a:xfrm>
        </p:spPr>
        <p:txBody>
          <a:bodyPr anchor="ctr">
            <a:normAutofit/>
          </a:bodyPr>
          <a:lstStyle>
            <a:lvl1pPr>
              <a:defRPr sz="2844">
                <a:solidFill>
                  <a:schemeClr val="tx2"/>
                </a:solidFill>
              </a:defRPr>
            </a:lvl1pPr>
            <a:lvl2pPr>
              <a:defRPr sz="2560">
                <a:solidFill>
                  <a:schemeClr val="tx2"/>
                </a:solidFill>
              </a:defRPr>
            </a:lvl2pPr>
            <a:lvl3pPr>
              <a:defRPr sz="2276">
                <a:solidFill>
                  <a:schemeClr val="tx2"/>
                </a:solidFill>
              </a:defRPr>
            </a:lvl3pPr>
            <a:lvl4pPr>
              <a:defRPr sz="1991">
                <a:solidFill>
                  <a:schemeClr val="tx2"/>
                </a:solidFill>
              </a:defRPr>
            </a:lvl4pPr>
            <a:lvl5pPr>
              <a:defRPr sz="1991">
                <a:solidFill>
                  <a:schemeClr val="tx2"/>
                </a:solidFill>
              </a:defRPr>
            </a:lvl5pPr>
            <a:lvl6pPr>
              <a:defRPr sz="1991">
                <a:solidFill>
                  <a:schemeClr val="tx2"/>
                </a:solidFill>
              </a:defRPr>
            </a:lvl6pPr>
            <a:lvl7pPr>
              <a:defRPr sz="1991">
                <a:solidFill>
                  <a:schemeClr val="tx2"/>
                </a:solidFill>
              </a:defRPr>
            </a:lvl7pPr>
            <a:lvl8pPr>
              <a:defRPr sz="1991">
                <a:solidFill>
                  <a:schemeClr val="tx2"/>
                </a:solidFill>
              </a:defRPr>
            </a:lvl8pPr>
            <a:lvl9pPr>
              <a:defRPr sz="199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3545" y="7484153"/>
            <a:ext cx="6066243" cy="980644"/>
          </a:xfrm>
        </p:spPr>
        <p:txBody>
          <a:bodyPr anchor="ctr">
            <a:normAutofit/>
          </a:bodyPr>
          <a:lstStyle>
            <a:lvl1pPr marL="0" indent="0" algn="r">
              <a:buNone/>
              <a:defRPr sz="1564">
                <a:solidFill>
                  <a:schemeClr val="bg1"/>
                </a:solidFill>
              </a:defRPr>
            </a:lvl1pPr>
            <a:lvl2pPr marL="650230" indent="0">
              <a:buNone/>
              <a:defRPr sz="1564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84" y="6675042"/>
            <a:ext cx="11363203" cy="806027"/>
          </a:xfrm>
        </p:spPr>
        <p:txBody>
          <a:bodyPr anchor="b">
            <a:normAutofit/>
          </a:bodyPr>
          <a:lstStyle>
            <a:lvl1pPr algn="l">
              <a:defRPr sz="3413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7288" y="852942"/>
            <a:ext cx="11717271" cy="5059203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584" y="7481069"/>
            <a:ext cx="11363203" cy="851443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7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6584" y="977741"/>
            <a:ext cx="11363203" cy="1540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584" y="3168715"/>
            <a:ext cx="11363203" cy="5163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6599" y="8470950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585" y="8464797"/>
            <a:ext cx="692705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94010" y="8470950"/>
            <a:ext cx="10957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2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7286" y="627662"/>
            <a:ext cx="3868315" cy="15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499201" y="627662"/>
            <a:ext cx="3855360" cy="153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574721" y="627662"/>
            <a:ext cx="3855360" cy="153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23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650230" rtl="0" eaLnBrk="1" latinLnBrk="0" hangingPunct="1">
        <a:spcBef>
          <a:spcPct val="0"/>
        </a:spcBef>
        <a:buNone/>
        <a:defRPr sz="3982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35193" indent="-435193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charset="2"/>
        <a:buChar char=""/>
        <a:defRPr sz="2560" kern="1200">
          <a:solidFill>
            <a:schemeClr val="tx2"/>
          </a:solidFill>
          <a:latin typeface="+mn-lt"/>
          <a:ea typeface="+mn-ea"/>
          <a:cs typeface="+mn-cs"/>
        </a:defRPr>
      </a:lvl1pPr>
      <a:lvl2pPr marL="895986" indent="-435193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charset="2"/>
        <a:buChar char=""/>
        <a:defRPr sz="2276" kern="1200">
          <a:solidFill>
            <a:schemeClr val="tx2"/>
          </a:solidFill>
          <a:latin typeface="+mn-lt"/>
          <a:ea typeface="+mn-ea"/>
          <a:cs typeface="+mn-cs"/>
        </a:defRPr>
      </a:lvl2pPr>
      <a:lvl3pPr marL="1279980" indent="-383994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charset="2"/>
        <a:buChar char=""/>
        <a:defRPr sz="1991" kern="1200">
          <a:solidFill>
            <a:schemeClr val="tx2"/>
          </a:solidFill>
          <a:latin typeface="+mn-lt"/>
          <a:ea typeface="+mn-ea"/>
          <a:cs typeface="+mn-cs"/>
        </a:defRPr>
      </a:lvl3pPr>
      <a:lvl4pPr marL="1766372" indent="-33279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charset="2"/>
        <a:buChar char=""/>
        <a:defRPr sz="1707" kern="1200">
          <a:solidFill>
            <a:schemeClr val="tx2"/>
          </a:solidFill>
          <a:latin typeface="+mn-lt"/>
          <a:ea typeface="+mn-ea"/>
          <a:cs typeface="+mn-cs"/>
        </a:defRPr>
      </a:lvl4pPr>
      <a:lvl5pPr marL="2278364" indent="-33279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charset="2"/>
        <a:buChar char=""/>
        <a:defRPr sz="1707" kern="1200">
          <a:solidFill>
            <a:schemeClr val="tx2"/>
          </a:solidFill>
          <a:latin typeface="+mn-lt"/>
          <a:ea typeface="+mn-ea"/>
          <a:cs typeface="+mn-cs"/>
        </a:defRPr>
      </a:lvl5pPr>
      <a:lvl6pPr marL="2702180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charset="2"/>
        <a:buChar char=""/>
        <a:defRPr sz="1707" kern="1200">
          <a:solidFill>
            <a:schemeClr val="tx2"/>
          </a:solidFill>
          <a:latin typeface="+mn-lt"/>
          <a:ea typeface="+mn-ea"/>
          <a:cs typeface="+mn-cs"/>
        </a:defRPr>
      </a:lvl6pPr>
      <a:lvl7pPr marL="3128840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charset="2"/>
        <a:buChar char=""/>
        <a:defRPr sz="1707" kern="1200">
          <a:solidFill>
            <a:schemeClr val="tx2"/>
          </a:solidFill>
          <a:latin typeface="+mn-lt"/>
          <a:ea typeface="+mn-ea"/>
          <a:cs typeface="+mn-cs"/>
        </a:defRPr>
      </a:lvl7pPr>
      <a:lvl8pPr marL="3555500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charset="2"/>
        <a:buChar char=""/>
        <a:defRPr sz="1707" kern="1200">
          <a:solidFill>
            <a:schemeClr val="tx2"/>
          </a:solidFill>
          <a:latin typeface="+mn-lt"/>
          <a:ea typeface="+mn-ea"/>
          <a:cs typeface="+mn-cs"/>
        </a:defRPr>
      </a:lvl8pPr>
      <a:lvl9pPr marL="3982160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2"/>
        </a:buClr>
        <a:buSzPct val="92000"/>
        <a:buFont typeface="Wingdings 2" charset="2"/>
        <a:buChar char=""/>
        <a:defRPr sz="1707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s.cvs.misd.net/teachers/pw.html" TargetMode="Externa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.powerschool.com/" TargetMode="Externa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6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9.png"/><Relationship Id="rId4" Type="http://schemas.openxmlformats.org/officeDocument/2006/relationships/image" Target="../media/image7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powerschool.com/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/>
          </p:cNvSpPr>
          <p:nvPr>
            <p:ph type="ctrTitle"/>
          </p:nvPr>
        </p:nvSpPr>
        <p:spPr>
          <a:xfrm>
            <a:off x="1569720" y="858520"/>
            <a:ext cx="989838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1244600" algn="l"/>
              </a:tabLst>
            </a:pPr>
            <a:r>
              <a:rPr lang="en-US" sz="6700" dirty="0"/>
              <a:t>PowerSchool</a:t>
            </a:r>
            <a:br>
              <a:rPr lang="en-US" sz="6700" dirty="0"/>
            </a:br>
            <a:r>
              <a:rPr lang="en-US" sz="7300" dirty="0">
                <a:solidFill>
                  <a:srgbClr val="FFC000"/>
                </a:solidFill>
              </a:rPr>
              <a:t>Unified Classroom</a:t>
            </a:r>
            <a:br>
              <a:rPr lang="en-US" sz="6000" dirty="0"/>
            </a:br>
            <a:r>
              <a:rPr lang="en-US" sz="3200" dirty="0"/>
              <a:t>District Training Fall 2017</a:t>
            </a:r>
            <a:endParaRPr sz="3200" dirty="0"/>
          </a:p>
          <a:p>
            <a:pPr>
              <a:tabLst>
                <a:tab pos="1244600" algn="l"/>
              </a:tabLst>
            </a:pPr>
            <a:br>
              <a:rPr lang="en-US" dirty="0"/>
            </a:br>
            <a:endParaRPr sz="3600" dirty="0">
              <a:solidFill>
                <a:srgbClr val="FFC000"/>
              </a:solidFill>
            </a:endParaRPr>
          </a:p>
        </p:txBody>
      </p:sp>
      <p:sp>
        <p:nvSpPr>
          <p:cNvPr id="557" name="Shape 557"/>
          <p:cNvSpPr>
            <a:spLocks noGrp="1"/>
          </p:cNvSpPr>
          <p:nvPr>
            <p:ph type="subTitle" idx="1"/>
          </p:nvPr>
        </p:nvSpPr>
        <p:spPr>
          <a:xfrm>
            <a:off x="4712970" y="7964170"/>
            <a:ext cx="6949440" cy="97409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1244600" algn="l"/>
              </a:tabLst>
            </a:pPr>
            <a:r>
              <a:rPr sz="3200" dirty="0">
                <a:solidFill>
                  <a:srgbClr val="FFC000"/>
                </a:solidFill>
              </a:rPr>
              <a:t>Trainer Name</a:t>
            </a:r>
            <a:r>
              <a:rPr lang="en-US" sz="3200" dirty="0">
                <a:solidFill>
                  <a:srgbClr val="FFC000"/>
                </a:solidFill>
              </a:rPr>
              <a:t>(s)</a:t>
            </a:r>
            <a:endParaRPr sz="3200" dirty="0">
              <a:solidFill>
                <a:srgbClr val="FFC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33950" y="4857750"/>
            <a:ext cx="2705100" cy="2605087"/>
            <a:chOff x="5029200" y="4629150"/>
            <a:chExt cx="2705100" cy="2605087"/>
          </a:xfrm>
        </p:grpSpPr>
        <p:sp>
          <p:nvSpPr>
            <p:cNvPr id="3" name="Rectangle 2"/>
            <p:cNvSpPr/>
            <p:nvPr/>
          </p:nvSpPr>
          <p:spPr>
            <a:xfrm>
              <a:off x="5029200" y="4629150"/>
              <a:ext cx="2705100" cy="260508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666" y="4753609"/>
              <a:ext cx="2356167" cy="23561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Unified Classroom Homepage</a:t>
            </a:r>
            <a:br>
              <a:rPr lang="en-US" sz="5400" dirty="0"/>
            </a:br>
            <a:r>
              <a:rPr lang="en-US" sz="5400" dirty="0">
                <a:solidFill>
                  <a:srgbClr val="FFC000"/>
                </a:solidFill>
              </a:rPr>
              <a:t>The Calendar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44452" y="2732811"/>
            <a:ext cx="5898067" cy="6762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C000"/>
                </a:solidFill>
              </a:rPr>
              <a:t>Events –</a:t>
            </a:r>
          </a:p>
          <a:p>
            <a:pPr marL="0" indent="0">
              <a:buNone/>
            </a:pPr>
            <a:endParaRPr lang="en-US" sz="4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C000"/>
                </a:solidFill>
              </a:rPr>
              <a:t>Assignments –</a:t>
            </a:r>
          </a:p>
          <a:p>
            <a:pPr marL="0" indent="0">
              <a:buNone/>
            </a:pPr>
            <a:endParaRPr lang="en-US" sz="4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C000"/>
                </a:solidFill>
              </a:rPr>
              <a:t>Personal Reminders –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8685" y="3322564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Appear as posts in the Parent / Student Portal – they are public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5602" y="5069349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Populates automatically when you create an assignment, can be seen in the Parent / Student Portal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2519" y="7959406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Are your private reminders, not seen in the portal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Parent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02" y="3228966"/>
            <a:ext cx="11803566" cy="5163797"/>
          </a:xfrm>
        </p:spPr>
        <p:txBody>
          <a:bodyPr>
            <a:normAutofit/>
          </a:bodyPr>
          <a:lstStyle/>
          <a:p>
            <a:r>
              <a:rPr lang="en-US" sz="3600" dirty="0">
                <a:highlight>
                  <a:srgbClr val="00FF00"/>
                </a:highlight>
              </a:rPr>
              <a:t>We are not updating the Parent / Student portal at this time</a:t>
            </a:r>
          </a:p>
          <a:p>
            <a:pPr lvl="1"/>
            <a:r>
              <a:rPr lang="en-US" sz="3200" dirty="0"/>
              <a:t>Until we can document and provide instructions for the community we do not want to change their end of the portal</a:t>
            </a:r>
          </a:p>
          <a:p>
            <a:pPr lvl="1"/>
            <a:r>
              <a:rPr lang="en-US" sz="3200" dirty="0"/>
              <a:t>That means these public Posts </a:t>
            </a:r>
            <a:r>
              <a:rPr lang="en-US" sz="3200"/>
              <a:t>and Events </a:t>
            </a:r>
            <a:r>
              <a:rPr lang="en-US" sz="3200" dirty="0"/>
              <a:t>don’t work </a:t>
            </a:r>
            <a:r>
              <a:rPr lang="en-US" sz="3200"/>
              <a:t>quite yet</a:t>
            </a:r>
            <a:endParaRPr lang="en-US" sz="3200" dirty="0"/>
          </a:p>
          <a:p>
            <a:pPr lvl="1"/>
            <a:r>
              <a:rPr lang="en-US" sz="3200" dirty="0"/>
              <a:t>We will provide instructions for parents when their new portal is turned on and we will be sure to tell you</a:t>
            </a:r>
          </a:p>
        </p:txBody>
      </p:sp>
      <p:pic>
        <p:nvPicPr>
          <p:cNvPr id="5" name="Picture 4" descr="external image &lt;strong&gt;important&lt;/strong&gt;-notice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21" y="7100421"/>
            <a:ext cx="3862717" cy="26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5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1" y="3101149"/>
            <a:ext cx="5764949" cy="575386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83" y="3357946"/>
            <a:ext cx="2659874" cy="519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38" y="998621"/>
            <a:ext cx="11764923" cy="1441849"/>
          </a:xfrm>
        </p:spPr>
        <p:txBody>
          <a:bodyPr>
            <a:normAutofit/>
          </a:bodyPr>
          <a:lstStyle/>
          <a:p>
            <a:r>
              <a:rPr lang="en-US"/>
              <a:t>Unified Classroom Homepage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963932" y="3116198"/>
            <a:ext cx="5626667" cy="5753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C000"/>
                </a:solidFill>
              </a:rPr>
              <a:t>Click the P to return to your homepage at any time. </a:t>
            </a:r>
            <a:endParaRPr lang="en-US" sz="4800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143250" y="3863340"/>
            <a:ext cx="4034790" cy="395478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46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/>
          </p:cNvSpPr>
          <p:nvPr>
            <p:ph type="title" idx="4294967295"/>
          </p:nvPr>
        </p:nvSpPr>
        <p:spPr>
          <a:xfrm>
            <a:off x="593969" y="340594"/>
            <a:ext cx="11363325" cy="1541462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Individual Student: Demographics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ECAA6-BC1E-4051-B588-0A2176409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04"/>
          <a:stretch/>
        </p:blipFill>
        <p:spPr>
          <a:xfrm>
            <a:off x="764061" y="2371959"/>
            <a:ext cx="9258120" cy="3853006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B6189153-62EC-4046-A19D-860AF3ED05FE}"/>
              </a:ext>
            </a:extLst>
          </p:cNvPr>
          <p:cNvSpPr/>
          <p:nvPr/>
        </p:nvSpPr>
        <p:spPr>
          <a:xfrm rot="19621430">
            <a:off x="2016370" y="3079262"/>
            <a:ext cx="1617785" cy="36576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1E359-8412-43BC-836B-925D5FA78546}"/>
              </a:ext>
            </a:extLst>
          </p:cNvPr>
          <p:cNvSpPr/>
          <p:nvPr/>
        </p:nvSpPr>
        <p:spPr>
          <a:xfrm>
            <a:off x="6124233" y="5905305"/>
            <a:ext cx="4861169" cy="31730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Verdana"/>
              </a:rPr>
              <a:t>Find individual student demographics and check individual progress under the Students Tab</a:t>
            </a:r>
          </a:p>
        </p:txBody>
      </p:sp>
    </p:spTree>
    <p:extLst>
      <p:ext uri="{BB962C8B-B14F-4D97-AF65-F5344CB8AC3E}">
        <p14:creationId xmlns:p14="http://schemas.microsoft.com/office/powerpoint/2010/main" val="412668069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/>
          </p:cNvSpPr>
          <p:nvPr>
            <p:ph type="title" idx="4294967295"/>
          </p:nvPr>
        </p:nvSpPr>
        <p:spPr>
          <a:xfrm>
            <a:off x="593969" y="340594"/>
            <a:ext cx="11363325" cy="1541462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Individual Student: Demographics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00" y="2091448"/>
            <a:ext cx="12688400" cy="557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51E359-8412-43BC-836B-925D5FA78546}"/>
              </a:ext>
            </a:extLst>
          </p:cNvPr>
          <p:cNvSpPr/>
          <p:nvPr/>
        </p:nvSpPr>
        <p:spPr>
          <a:xfrm>
            <a:off x="7930173" y="5962455"/>
            <a:ext cx="4916427" cy="30329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Verdana"/>
              </a:rPr>
              <a:t>Student Details Page displays personal and grade information in a single screen</a:t>
            </a:r>
          </a:p>
        </p:txBody>
      </p:sp>
    </p:spTree>
    <p:extLst>
      <p:ext uri="{BB962C8B-B14F-4D97-AF65-F5344CB8AC3E}">
        <p14:creationId xmlns:p14="http://schemas.microsoft.com/office/powerpoint/2010/main" val="61436201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Taking attendance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77A1E-FCF3-4DC0-B798-47F305116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6584" y="3168715"/>
            <a:ext cx="10833969" cy="162993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Choose a class from the dropdown menu at the top of the page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6CA281-89B1-4E07-B790-8CCE8EAC8D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10CD5B-AEA8-46C7-A5A8-1481273EF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298"/>
          <a:stretch/>
        </p:blipFill>
        <p:spPr>
          <a:xfrm>
            <a:off x="36418" y="5654773"/>
            <a:ext cx="12968382" cy="385654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2594B800-18D7-4E3C-BE2B-C917543841BD}"/>
              </a:ext>
            </a:extLst>
          </p:cNvPr>
          <p:cNvSpPr/>
          <p:nvPr/>
        </p:nvSpPr>
        <p:spPr>
          <a:xfrm rot="19750374">
            <a:off x="5777890" y="3890255"/>
            <a:ext cx="847680" cy="1936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70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Taking attendance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6CA281-89B1-4E07-B790-8CCE8EAC8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4153" y="3918993"/>
            <a:ext cx="11713049" cy="8171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Click the chair to bring up the attendance page</a:t>
            </a:r>
          </a:p>
          <a:p>
            <a:endParaRPr lang="en-US" sz="4400" dirty="0"/>
          </a:p>
          <a:p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E4F4A5-A615-44E8-A533-94D331FE3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3"/>
          <a:stretch/>
        </p:blipFill>
        <p:spPr>
          <a:xfrm>
            <a:off x="1210822" y="4525108"/>
            <a:ext cx="10978965" cy="368886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1F08ABAB-0460-4829-BA2C-A02CFADEC30E}"/>
              </a:ext>
            </a:extLst>
          </p:cNvPr>
          <p:cNvSpPr/>
          <p:nvPr/>
        </p:nvSpPr>
        <p:spPr>
          <a:xfrm rot="2009090">
            <a:off x="5260345" y="3757890"/>
            <a:ext cx="847680" cy="29505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519B6-985F-477E-BC6C-D6DA4EF7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83" y="602603"/>
            <a:ext cx="11363203" cy="1540735"/>
          </a:xfrm>
        </p:spPr>
        <p:txBody>
          <a:bodyPr/>
          <a:lstStyle/>
          <a:p>
            <a:r>
              <a:rPr lang="en-US" sz="4000" dirty="0"/>
              <a:t>Taking attendance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3EA4E-1299-45BB-B294-D9D3BE40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82" y="2588107"/>
            <a:ext cx="11363203" cy="1856576"/>
          </a:xfrm>
        </p:spPr>
        <p:txBody>
          <a:bodyPr>
            <a:normAutofit/>
          </a:bodyPr>
          <a:lstStyle/>
          <a:p>
            <a:r>
              <a:rPr lang="en-US" sz="4000" dirty="0"/>
              <a:t>Attendance page stays the same</a:t>
            </a:r>
          </a:p>
          <a:p>
            <a:r>
              <a:rPr lang="en-US" sz="4000" dirty="0"/>
              <a:t>Click the “…” for more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5BF96-2785-4667-BF1B-00C44126C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447" y="4604703"/>
            <a:ext cx="7871570" cy="498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810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6301" y="645181"/>
            <a:ext cx="12052197" cy="8443622"/>
            <a:chOff x="446533" y="453643"/>
            <a:chExt cx="11298934" cy="5936922"/>
          </a:xfrm>
        </p:grpSpPr>
        <p:sp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D7C3F4D-5697-41C9-B090-9E57AEAF8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138"/>
          <a:stretch/>
        </p:blipFill>
        <p:spPr>
          <a:xfrm>
            <a:off x="476300" y="852942"/>
            <a:ext cx="12044953" cy="5059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C12E3-F569-4898-A9FF-8EAB1A245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937" y="5689881"/>
            <a:ext cx="11726452" cy="209779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PowerTeacher Pro (PTP)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The Updated Gradebook</a:t>
            </a:r>
          </a:p>
        </p:txBody>
      </p:sp>
    </p:spTree>
    <p:extLst>
      <p:ext uri="{BB962C8B-B14F-4D97-AF65-F5344CB8AC3E}">
        <p14:creationId xmlns:p14="http://schemas.microsoft.com/office/powerpoint/2010/main" val="1471152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2" b="97636" l="4386" r="90000">
                        <a14:foregroundMark x1="46842" y1="13636" x2="46842" y2="13636"/>
                        <a14:foregroundMark x1="46316" y1="16000" x2="46316" y2="1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3685" y="100867"/>
            <a:ext cx="3790315" cy="3657321"/>
          </a:xfrm>
          <a:prstGeom prst="rect">
            <a:avLst/>
          </a:prstGeom>
        </p:spPr>
      </p:pic>
      <p:sp>
        <p:nvSpPr>
          <p:cNvPr id="594" name="Shape 594"/>
          <p:cNvSpPr>
            <a:spLocks noGrp="1"/>
          </p:cNvSpPr>
          <p:nvPr>
            <p:ph type="body" sz="quarter" idx="4294967295"/>
          </p:nvPr>
        </p:nvSpPr>
        <p:spPr>
          <a:xfrm>
            <a:off x="1443893" y="2726557"/>
            <a:ext cx="11912600" cy="6706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PTP is simply a facelift to the </a:t>
            </a:r>
            <a:r>
              <a:rPr lang="en-US" sz="3200" dirty="0" err="1"/>
              <a:t>PowerTeacher</a:t>
            </a:r>
            <a:r>
              <a:rPr lang="en-US" sz="3200" dirty="0"/>
              <a:t> Gradebook</a:t>
            </a:r>
          </a:p>
          <a:p>
            <a:pPr marL="1353186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Great new features, but works very much like PTG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new gradebook is HTML based </a:t>
            </a:r>
          </a:p>
          <a:p>
            <a:pPr marL="1353186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It opens in your internet browser, no Java install   </a:t>
            </a:r>
            <a:br>
              <a:rPr lang="en-US" sz="3200" dirty="0"/>
            </a:br>
            <a:r>
              <a:rPr lang="en-US" sz="3200" dirty="0"/>
              <a:t>needed</a:t>
            </a:r>
          </a:p>
          <a:p>
            <a:pPr marL="1353186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Works on any internet connected device</a:t>
            </a:r>
          </a:p>
          <a:p>
            <a:pPr marL="1353186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On an iPad or other mobile device, open PTP in Safari rather than the limited function app. </a:t>
            </a:r>
          </a:p>
          <a:p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71889799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562" name="Shape 562"/>
          <p:cNvSpPr>
            <a:spLocks noGrp="1"/>
          </p:cNvSpPr>
          <p:nvPr>
            <p:ph type="body" idx="1"/>
          </p:nvPr>
        </p:nvSpPr>
        <p:spPr>
          <a:xfrm>
            <a:off x="1455234" y="2673415"/>
            <a:ext cx="11363203" cy="51637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What is Unified Classroom?</a:t>
            </a:r>
          </a:p>
          <a:p>
            <a:r>
              <a:rPr lang="en-US" sz="3600" dirty="0"/>
              <a:t>Getting started with the updated </a:t>
            </a:r>
            <a:br>
              <a:rPr lang="en-US" sz="3600" dirty="0"/>
            </a:br>
            <a:r>
              <a:rPr lang="en-US" sz="3600" dirty="0" err="1"/>
              <a:t>PowerTeacher</a:t>
            </a:r>
            <a:r>
              <a:rPr lang="en-US" sz="3600" dirty="0"/>
              <a:t> Pro (PTP) Gradebook</a:t>
            </a:r>
          </a:p>
          <a:p>
            <a:r>
              <a:rPr lang="en-US" sz="3600" dirty="0"/>
              <a:t>Coming soon:  PS Assessment &amp; Analytics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8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650240"/>
            <a:ext cx="3950208" cy="1351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8290" y="645181"/>
            <a:ext cx="3950208" cy="140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4618" y="650240"/>
            <a:ext cx="3950208" cy="1300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4388643"/>
            <a:ext cx="12013724" cy="4700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300479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6397" y="1044101"/>
            <a:ext cx="7998524" cy="80592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BEA04-032C-46A2-A386-D155991C4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67" b="2"/>
          <a:stretch/>
        </p:blipFill>
        <p:spPr>
          <a:xfrm>
            <a:off x="510050" y="1029545"/>
            <a:ext cx="3916459" cy="8073815"/>
          </a:xfrm>
          <a:prstGeom prst="rect">
            <a:avLst/>
          </a:prstGeom>
        </p:spPr>
      </p:pic>
      <p:grpSp>
        <p:nvGrpSpPr>
          <p:cNvPr id="19" name="Group 2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6302" y="645181"/>
            <a:ext cx="12052195" cy="140165"/>
            <a:chOff x="446534" y="453643"/>
            <a:chExt cx="11298933" cy="98554"/>
          </a:xfrm>
        </p:grpSpPr>
        <p:sp>
          <p:nvSpPr>
            <p:cNvPr id="25" name="Rectangle 2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900" y="1254213"/>
            <a:ext cx="7251849" cy="17053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600" dirty="0">
                <a:solidFill>
                  <a:srgbClr val="FFFFFF"/>
                </a:solidFill>
              </a:rPr>
              <a:t>Setting Up Your Gradebook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73115" y="3936108"/>
            <a:ext cx="7251849" cy="24656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bg2"/>
                </a:solidFill>
              </a:rPr>
              <a:t>Click your name at the bottom left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bg2"/>
                </a:solidFill>
              </a:rPr>
              <a:t>Click Settings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32ABE1B5-FEE4-4F9F-8662-E5E129B75476}"/>
              </a:ext>
            </a:extLst>
          </p:cNvPr>
          <p:cNvSpPr/>
          <p:nvPr/>
        </p:nvSpPr>
        <p:spPr>
          <a:xfrm rot="3113570">
            <a:off x="3421188" y="4022046"/>
            <a:ext cx="847680" cy="22790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44C251-B062-4D78-A31F-F193AF1DC78F}"/>
              </a:ext>
            </a:extLst>
          </p:cNvPr>
          <p:cNvSpPr/>
          <p:nvPr/>
        </p:nvSpPr>
        <p:spPr>
          <a:xfrm>
            <a:off x="726831" y="8456246"/>
            <a:ext cx="2735384" cy="6325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4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Settings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09778A-ACCF-4537-9173-FC7BD3000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937"/>
          <a:stretch/>
        </p:blipFill>
        <p:spPr>
          <a:xfrm>
            <a:off x="189304" y="3397250"/>
            <a:ext cx="12637761" cy="365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617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Settings &gt; Class Descriptions</a:t>
            </a:r>
          </a:p>
        </p:txBody>
      </p:sp>
      <p:sp>
        <p:nvSpPr>
          <p:cNvPr id="618" name="Shape 618"/>
          <p:cNvSpPr>
            <a:spLocks noGrp="1"/>
          </p:cNvSpPr>
          <p:nvPr>
            <p:ph type="title"/>
          </p:nvPr>
        </p:nvSpPr>
        <p:spPr>
          <a:xfrm>
            <a:off x="432545" y="899438"/>
            <a:ext cx="11988800" cy="965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4800" dirty="0">
                <a:solidFill>
                  <a:schemeClr val="accent1"/>
                </a:solidFill>
              </a:rPr>
              <a:t>Viewing and Adding Class Descriptions</a:t>
            </a:r>
            <a:br>
              <a:rPr lang="en-US" sz="4800" dirty="0">
                <a:solidFill>
                  <a:schemeClr val="accent1"/>
                </a:solidFill>
              </a:rPr>
            </a:b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620" name="Shape 620"/>
          <p:cNvSpPr>
            <a:spLocks noGrp="1"/>
          </p:cNvSpPr>
          <p:nvPr>
            <p:ph type="body" sz="quarter" idx="1"/>
          </p:nvPr>
        </p:nvSpPr>
        <p:spPr>
          <a:xfrm>
            <a:off x="1092199" y="1080980"/>
            <a:ext cx="11912601" cy="123523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dirty="0"/>
              <a:t>View class details and add a customized description or syllabus.</a:t>
            </a:r>
          </a:p>
        </p:txBody>
      </p:sp>
      <p:pic>
        <p:nvPicPr>
          <p:cNvPr id="621" name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7150" y="2316211"/>
            <a:ext cx="11544195" cy="515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966210" y="8322733"/>
            <a:ext cx="5109210" cy="468630"/>
          </a:xfrm>
          <a:prstGeom prst="rect">
            <a:avLst/>
          </a:prstGeom>
          <a:solidFill>
            <a:srgbClr val="FFFF00">
              <a:alpha val="53000"/>
            </a:srgb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6610" y="3908884"/>
            <a:ext cx="5120640" cy="32554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Elementary Specials Teachers add custom class names here. </a:t>
            </a:r>
          </a:p>
          <a:p>
            <a:pPr algn="ctr"/>
            <a:r>
              <a:rPr lang="en-US" sz="3200" dirty="0"/>
              <a:t> </a:t>
            </a:r>
          </a:p>
          <a:p>
            <a:pPr algn="ctr"/>
            <a:r>
              <a:rPr lang="en-US" sz="3200" dirty="0"/>
              <a:t>This screen is not usually used by other teachers. 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>
            <a:spLocks noGrp="1"/>
          </p:cNvSpPr>
          <p:nvPr>
            <p:ph type="title" idx="4294967295"/>
          </p:nvPr>
        </p:nvSpPr>
        <p:spPr>
          <a:xfrm>
            <a:off x="474662" y="587732"/>
            <a:ext cx="11361738" cy="906462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Setting Up Display Preferences</a:t>
            </a:r>
          </a:p>
        </p:txBody>
      </p:sp>
      <p:sp>
        <p:nvSpPr>
          <p:cNvPr id="625" name="Shape 625"/>
          <p:cNvSpPr>
            <a:spLocks noGrp="1"/>
          </p:cNvSpPr>
          <p:nvPr>
            <p:ph type="body" sz="quarter" idx="4294967295"/>
          </p:nvPr>
        </p:nvSpPr>
        <p:spPr>
          <a:xfrm>
            <a:off x="1092200" y="1323975"/>
            <a:ext cx="11912600" cy="1270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dirty="0"/>
              <a:t>Customize the display settings to control how </a:t>
            </a:r>
            <a:r>
              <a:rPr lang="en-US" dirty="0"/>
              <a:t>you view in</a:t>
            </a:r>
            <a:r>
              <a:rPr dirty="0"/>
              <a:t>formation in your gradebook.</a:t>
            </a:r>
          </a:p>
        </p:txBody>
      </p:sp>
      <p:sp>
        <p:nvSpPr>
          <p:cNvPr id="624" name="Shape 624"/>
          <p:cNvSpPr>
            <a:spLocks noGrp="1"/>
          </p:cNvSpPr>
          <p:nvPr>
            <p:ph type="body" sz="quarter" idx="4294967295"/>
          </p:nvPr>
        </p:nvSpPr>
        <p:spPr>
          <a:xfrm>
            <a:off x="3977927" y="8340023"/>
            <a:ext cx="11836400" cy="469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3600" dirty="0"/>
              <a:t>Settings &gt; Display Settings</a:t>
            </a:r>
          </a:p>
        </p:txBody>
      </p:sp>
      <p:pic>
        <p:nvPicPr>
          <p:cNvPr id="626" name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0845" y="2593975"/>
            <a:ext cx="9785832" cy="520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982" y="8221489"/>
            <a:ext cx="6519145" cy="70696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>
            <a:spLocks noGrp="1"/>
          </p:cNvSpPr>
          <p:nvPr>
            <p:ph type="title" idx="4294967295"/>
          </p:nvPr>
        </p:nvSpPr>
        <p:spPr>
          <a:xfrm>
            <a:off x="474662" y="587732"/>
            <a:ext cx="11361738" cy="906462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Setting Up Display Preferences</a:t>
            </a:r>
          </a:p>
        </p:txBody>
      </p:sp>
      <p:sp>
        <p:nvSpPr>
          <p:cNvPr id="625" name="Shape 625"/>
          <p:cNvSpPr>
            <a:spLocks noGrp="1"/>
          </p:cNvSpPr>
          <p:nvPr>
            <p:ph type="body" sz="quarter" idx="4294967295"/>
          </p:nvPr>
        </p:nvSpPr>
        <p:spPr>
          <a:xfrm>
            <a:off x="1092200" y="1323975"/>
            <a:ext cx="11912600" cy="1270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dirty="0"/>
              <a:t>Customize the display settings to control how information appears in your gradebook.</a:t>
            </a:r>
          </a:p>
        </p:txBody>
      </p:sp>
      <p:sp>
        <p:nvSpPr>
          <p:cNvPr id="624" name="Shape 624"/>
          <p:cNvSpPr>
            <a:spLocks noGrp="1"/>
          </p:cNvSpPr>
          <p:nvPr>
            <p:ph type="body" sz="quarter" idx="4294967295"/>
          </p:nvPr>
        </p:nvSpPr>
        <p:spPr>
          <a:xfrm>
            <a:off x="3977927" y="8340023"/>
            <a:ext cx="11836400" cy="469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3600" dirty="0"/>
              <a:t>Settings &gt; Display Settings</a:t>
            </a:r>
          </a:p>
        </p:txBody>
      </p:sp>
      <p:pic>
        <p:nvPicPr>
          <p:cNvPr id="626" name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0845" y="2593975"/>
            <a:ext cx="9785832" cy="520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982" y="8221489"/>
            <a:ext cx="6519145" cy="7069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730" y="6017440"/>
            <a:ext cx="4834890" cy="22633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Elementary Specials Teachers set gradebook to display your custom names here.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166360" y="4606290"/>
            <a:ext cx="2023110" cy="20002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667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slide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9848" y="3314700"/>
            <a:ext cx="10325101" cy="7767908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Shape 638"/>
          <p:cNvSpPr>
            <a:spLocks noGrp="1"/>
          </p:cNvSpPr>
          <p:nvPr>
            <p:ph type="title"/>
          </p:nvPr>
        </p:nvSpPr>
        <p:spPr>
          <a:xfrm>
            <a:off x="820798" y="463391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Grading Preferences</a:t>
            </a:r>
          </a:p>
        </p:txBody>
      </p:sp>
      <p:sp>
        <p:nvSpPr>
          <p:cNvPr id="639" name="Shape 639"/>
          <p:cNvSpPr>
            <a:spLocks noGrp="1"/>
          </p:cNvSpPr>
          <p:nvPr>
            <p:ph type="body" idx="1"/>
          </p:nvPr>
        </p:nvSpPr>
        <p:spPr>
          <a:xfrm>
            <a:off x="820798" y="3816415"/>
            <a:ext cx="11980803" cy="18223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000" dirty="0"/>
              <a:t>Teachers may configure traditional grade calculations for each section they teach</a:t>
            </a:r>
            <a:r>
              <a:rPr lang="en-US" sz="4000" dirty="0"/>
              <a:t> </a:t>
            </a:r>
          </a:p>
          <a:p>
            <a:pPr lvl="1"/>
            <a:r>
              <a:rPr lang="en-US" sz="3600" dirty="0"/>
              <a:t>Total Points or Category Weighting</a:t>
            </a:r>
          </a:p>
          <a:p>
            <a:pPr marL="460793" lvl="1" indent="0">
              <a:buNone/>
            </a:pPr>
            <a:endParaRPr lang="en-US" sz="3600" dirty="0"/>
          </a:p>
          <a:p>
            <a:r>
              <a:rPr lang="en-US" sz="4000" dirty="0"/>
              <a:t>Teachers can </a:t>
            </a:r>
            <a:r>
              <a:rPr sz="4000" dirty="0"/>
              <a:t>edit weights and dropped score preferences 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Default </a:t>
            </a:r>
            <a:r>
              <a:rPr dirty="0"/>
              <a:t>Preferences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Traditional Grades Preferences </a:t>
            </a:r>
            <a:r>
              <a:rPr lang="en-US" sz="4000" dirty="0">
                <a:solidFill>
                  <a:srgbClr val="FF0000"/>
                </a:solidFill>
              </a:rPr>
              <a:t>(HS only)</a:t>
            </a:r>
            <a:endParaRPr dirty="0"/>
          </a:p>
        </p:txBody>
      </p:sp>
      <p:sp>
        <p:nvSpPr>
          <p:cNvPr id="624" name="Shape 624"/>
          <p:cNvSpPr>
            <a:spLocks noGrp="1"/>
          </p:cNvSpPr>
          <p:nvPr>
            <p:ph idx="1"/>
          </p:nvPr>
        </p:nvSpPr>
        <p:spPr>
          <a:xfrm>
            <a:off x="1641597" y="8637664"/>
            <a:ext cx="11363203" cy="7046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Settings &gt; Traditional Grade Calculations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20" y="8635395"/>
            <a:ext cx="7994403" cy="706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68F15-E361-4BF8-BB0C-721CCC905F28}"/>
              </a:ext>
            </a:extLst>
          </p:cNvPr>
          <p:cNvSpPr txBox="1"/>
          <p:nvPr/>
        </p:nvSpPr>
        <p:spPr>
          <a:xfrm>
            <a:off x="2814274" y="9034585"/>
            <a:ext cx="7283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E0ED6-C810-4C6B-A0E0-1B65B761101B}"/>
              </a:ext>
            </a:extLst>
          </p:cNvPr>
          <p:cNvSpPr txBox="1"/>
          <p:nvPr/>
        </p:nvSpPr>
        <p:spPr>
          <a:xfrm>
            <a:off x="906585" y="3524739"/>
            <a:ext cx="11551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</a:rPr>
              <a:t>District Defaults Here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 note about custom grade scales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-Teachers cannot create custom grade scales in PTP	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5906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CVS Default </a:t>
            </a:r>
            <a:r>
              <a:rPr dirty="0"/>
              <a:t>Preferences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Traditional Grades Preferences </a:t>
            </a:r>
            <a:r>
              <a:rPr lang="en-US" dirty="0">
                <a:solidFill>
                  <a:srgbClr val="FF0000"/>
                </a:solidFill>
              </a:rPr>
              <a:t>(ELEM)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24" name="Shape 624"/>
          <p:cNvSpPr>
            <a:spLocks noGrp="1"/>
          </p:cNvSpPr>
          <p:nvPr>
            <p:ph idx="1"/>
          </p:nvPr>
        </p:nvSpPr>
        <p:spPr>
          <a:xfrm>
            <a:off x="1641597" y="8637664"/>
            <a:ext cx="11363203" cy="7046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Settings &gt; Traditional Grade Calculations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20" y="8635395"/>
            <a:ext cx="7994403" cy="706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68F15-E361-4BF8-BB0C-721CCC905F28}"/>
              </a:ext>
            </a:extLst>
          </p:cNvPr>
          <p:cNvSpPr txBox="1"/>
          <p:nvPr/>
        </p:nvSpPr>
        <p:spPr>
          <a:xfrm>
            <a:off x="2814274" y="9034585"/>
            <a:ext cx="7283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E0ED6-C810-4C6B-A0E0-1B65B761101B}"/>
              </a:ext>
            </a:extLst>
          </p:cNvPr>
          <p:cNvSpPr txBox="1"/>
          <p:nvPr/>
        </p:nvSpPr>
        <p:spPr>
          <a:xfrm>
            <a:off x="906585" y="3524739"/>
            <a:ext cx="11551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</a:rPr>
              <a:t>District Defaults Here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Elementary Note – Traditional grades can be turned off here (K, 1, Specials). </a:t>
            </a:r>
          </a:p>
        </p:txBody>
      </p:sp>
    </p:spTree>
    <p:extLst>
      <p:ext uri="{BB962C8B-B14F-4D97-AF65-F5344CB8AC3E}">
        <p14:creationId xmlns:p14="http://schemas.microsoft.com/office/powerpoint/2010/main" val="248499590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/>
          </p:cNvSpPr>
          <p:nvPr>
            <p:ph type="body" sz="quarter" idx="13"/>
          </p:nvPr>
        </p:nvSpPr>
        <p:spPr>
          <a:xfrm>
            <a:off x="583454" y="8234519"/>
            <a:ext cx="11837891" cy="646331"/>
          </a:xfrm>
          <a:prstGeom prst="rect">
            <a:avLst/>
          </a:prstGeom>
        </p:spPr>
        <p:txBody>
          <a:bodyPr/>
          <a:lstStyle/>
          <a:p>
            <a:r>
              <a:rPr sz="3600" dirty="0"/>
              <a:t>Settings &gt; Traditional Grade Calculations</a:t>
            </a:r>
          </a:p>
        </p:txBody>
      </p:sp>
      <p:sp>
        <p:nvSpPr>
          <p:cNvPr id="641" name="Shape 641"/>
          <p:cNvSpPr>
            <a:spLocks noGrp="1"/>
          </p:cNvSpPr>
          <p:nvPr>
            <p:ph type="title"/>
          </p:nvPr>
        </p:nvSpPr>
        <p:spPr>
          <a:xfrm>
            <a:off x="583454" y="-273566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Traditional Grade Calculation Settings</a:t>
            </a:r>
          </a:p>
        </p:txBody>
      </p:sp>
      <p:sp>
        <p:nvSpPr>
          <p:cNvPr id="643" name="Shape 643"/>
          <p:cNvSpPr>
            <a:spLocks noGrp="1"/>
          </p:cNvSpPr>
          <p:nvPr>
            <p:ph type="body" sz="quarter" idx="1"/>
          </p:nvPr>
        </p:nvSpPr>
        <p:spPr>
          <a:xfrm>
            <a:off x="583454" y="1548199"/>
            <a:ext cx="11912601" cy="97126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dirty="0"/>
              <a:t>For each class, configure traditional grade calculations for each reporting term</a:t>
            </a:r>
          </a:p>
        </p:txBody>
      </p:sp>
      <p:pic>
        <p:nvPicPr>
          <p:cNvPr id="644" name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0037" y="2800496"/>
            <a:ext cx="8898926" cy="462296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937" y="8234519"/>
            <a:ext cx="8767126" cy="64633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119008" y="3081526"/>
            <a:ext cx="4059203" cy="3332205"/>
            <a:chOff x="5793378" y="1352322"/>
            <a:chExt cx="4059203" cy="3332205"/>
          </a:xfrm>
        </p:grpSpPr>
        <p:sp>
          <p:nvSpPr>
            <p:cNvPr id="9" name="Arrow: Right 8"/>
            <p:cNvSpPr/>
            <p:nvPr/>
          </p:nvSpPr>
          <p:spPr>
            <a:xfrm rot="2939110">
              <a:off x="8032391" y="2864338"/>
              <a:ext cx="2619211" cy="1021168"/>
            </a:xfrm>
            <a:prstGeom prst="rightArrow">
              <a:avLst/>
            </a:prstGeom>
            <a:solidFill>
              <a:srgbClr val="FF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Verdan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3378" y="1352322"/>
              <a:ext cx="2731770" cy="1087477"/>
            </a:xfrm>
            <a:prstGeom prst="rect">
              <a:avLst/>
            </a:prstGeom>
            <a:solidFill>
              <a:srgbClr val="FF0000"/>
            </a:solidFill>
            <a:ln w="15875" cap="flat">
              <a:solidFill>
                <a:schemeClr val="tx2">
                  <a:lumMod val="1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Verdana"/>
                </a:rPr>
                <a:t>Click</a:t>
              </a:r>
              <a:r>
                <a:rPr kumimoji="0" lang="en-US" sz="3200" b="0" i="0" u="none" strike="noStrike" cap="none" spc="0" normalizeH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Verdana"/>
                </a:rPr>
                <a:t> Pencil to Edit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/>
          </p:cNvSpPr>
          <p:nvPr>
            <p:ph type="body" sz="quarter" idx="13"/>
          </p:nvPr>
        </p:nvSpPr>
        <p:spPr>
          <a:xfrm>
            <a:off x="583454" y="8234519"/>
            <a:ext cx="11837891" cy="646331"/>
          </a:xfrm>
          <a:prstGeom prst="rect">
            <a:avLst/>
          </a:prstGeom>
        </p:spPr>
        <p:txBody>
          <a:bodyPr/>
          <a:lstStyle/>
          <a:p>
            <a:r>
              <a:rPr sz="3600" dirty="0"/>
              <a:t>Settings &gt; Traditional Grade Calculations</a:t>
            </a:r>
          </a:p>
        </p:txBody>
      </p:sp>
      <p:sp>
        <p:nvSpPr>
          <p:cNvPr id="641" name="Shape 641"/>
          <p:cNvSpPr>
            <a:spLocks noGrp="1"/>
          </p:cNvSpPr>
          <p:nvPr>
            <p:ph type="title"/>
          </p:nvPr>
        </p:nvSpPr>
        <p:spPr>
          <a:xfrm>
            <a:off x="583454" y="-273566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Traditional Grade Calculation Settings</a:t>
            </a:r>
          </a:p>
        </p:txBody>
      </p:sp>
      <p:sp>
        <p:nvSpPr>
          <p:cNvPr id="643" name="Shape 643"/>
          <p:cNvSpPr>
            <a:spLocks noGrp="1"/>
          </p:cNvSpPr>
          <p:nvPr>
            <p:ph type="body" sz="quarter" idx="1"/>
          </p:nvPr>
        </p:nvSpPr>
        <p:spPr>
          <a:xfrm>
            <a:off x="583454" y="1548199"/>
            <a:ext cx="11912601" cy="97126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lang="en-US" dirty="0"/>
              <a:t>Traditional Grade Calculation Settings can be copied to other sections using the gear icon on the Setting page.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37" y="8234519"/>
            <a:ext cx="8767126" cy="646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9474"/>
          <a:stretch/>
        </p:blipFill>
        <p:spPr>
          <a:xfrm>
            <a:off x="139742" y="3366416"/>
            <a:ext cx="12688497" cy="3615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31623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What is Unified Classroom?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077" y="2292415"/>
            <a:ext cx="12457723" cy="1822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accent2"/>
                </a:solidFill>
              </a:rPr>
              <a:t>Grades, Attendance and Data in one convenient hub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067DC1-A58A-46A2-8815-E8E78A331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622507"/>
              </p:ext>
            </p:extLst>
          </p:nvPr>
        </p:nvGraphicFramePr>
        <p:xfrm>
          <a:off x="4681417" y="4829907"/>
          <a:ext cx="3399691" cy="2993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10944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/>
          </p:cNvSpPr>
          <p:nvPr>
            <p:ph type="body" sz="quarter" idx="13"/>
          </p:nvPr>
        </p:nvSpPr>
        <p:spPr>
          <a:xfrm>
            <a:off x="583454" y="8234519"/>
            <a:ext cx="11837891" cy="646331"/>
          </a:xfrm>
          <a:prstGeom prst="rect">
            <a:avLst/>
          </a:prstGeom>
        </p:spPr>
        <p:txBody>
          <a:bodyPr/>
          <a:lstStyle/>
          <a:p>
            <a:r>
              <a:rPr sz="3600" dirty="0"/>
              <a:t>Settings &gt; Traditional Grade Calculations</a:t>
            </a:r>
          </a:p>
        </p:txBody>
      </p:sp>
      <p:sp>
        <p:nvSpPr>
          <p:cNvPr id="641" name="Shape 641"/>
          <p:cNvSpPr>
            <a:spLocks noGrp="1"/>
          </p:cNvSpPr>
          <p:nvPr>
            <p:ph type="title"/>
          </p:nvPr>
        </p:nvSpPr>
        <p:spPr>
          <a:xfrm>
            <a:off x="583454" y="217924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Traditional Grade Calculation Settings</a:t>
            </a:r>
            <a:br>
              <a:rPr lang="en-US" dirty="0">
                <a:solidFill>
                  <a:schemeClr val="accent1"/>
                </a:solidFill>
              </a:rPr>
            </a:br>
            <a:endParaRPr dirty="0">
              <a:solidFill>
                <a:srgbClr val="FF0000"/>
              </a:solidFill>
            </a:endParaRPr>
          </a:p>
        </p:txBody>
      </p:sp>
      <p:sp>
        <p:nvSpPr>
          <p:cNvPr id="643" name="Shape 643"/>
          <p:cNvSpPr>
            <a:spLocks noGrp="1"/>
          </p:cNvSpPr>
          <p:nvPr>
            <p:ph type="body" sz="quarter" idx="1"/>
          </p:nvPr>
        </p:nvSpPr>
        <p:spPr>
          <a:xfrm>
            <a:off x="583454" y="2842316"/>
            <a:ext cx="11912601" cy="31698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</a:lstStyle>
          <a:p>
            <a:r>
              <a:rPr lang="en-US" sz="4400" dirty="0">
                <a:highlight>
                  <a:srgbClr val="00FF00"/>
                </a:highlight>
              </a:rPr>
              <a:t>Semester Term Weighting (40%, 40%, 20%) has been pushed out to all sections </a:t>
            </a:r>
          </a:p>
          <a:p>
            <a:pPr marL="1473200" lvl="1" indent="-457200">
              <a:buFont typeface="Arial" panose="020B0604020202020204" pitchFamily="34" charset="0"/>
              <a:buChar char="•"/>
            </a:pPr>
            <a:r>
              <a:rPr lang="en-US" sz="4000" dirty="0"/>
              <a:t>You will not need to manually set this up each semester</a:t>
            </a:r>
          </a:p>
          <a:p>
            <a:pPr marL="1473200" lvl="1" indent="-457200">
              <a:buFont typeface="Arial" panose="020B0604020202020204" pitchFamily="34" charset="0"/>
              <a:buChar char="•"/>
            </a:pPr>
            <a:r>
              <a:rPr lang="en-US" sz="4000" dirty="0"/>
              <a:t>The setup can be edited by teachers</a:t>
            </a:r>
            <a:endParaRPr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37" y="8234519"/>
            <a:ext cx="8767126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84993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District Defaults </a:t>
            </a:r>
            <a:br>
              <a:rPr lang="en-US" dirty="0"/>
            </a:br>
            <a:r>
              <a:rPr lang="en-US" dirty="0"/>
              <a:t>Standards Grade Preferences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24" name="Shape 624"/>
          <p:cNvSpPr>
            <a:spLocks noGrp="1"/>
          </p:cNvSpPr>
          <p:nvPr>
            <p:ph idx="1"/>
          </p:nvPr>
        </p:nvSpPr>
        <p:spPr>
          <a:xfrm>
            <a:off x="1641597" y="8637664"/>
            <a:ext cx="11363203" cy="7046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Settings &gt; Standard Grade Calculations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66" y="8637664"/>
            <a:ext cx="7994403" cy="706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8E0ED6-C810-4C6B-A0E0-1B65B761101B}"/>
              </a:ext>
            </a:extLst>
          </p:cNvPr>
          <p:cNvSpPr txBox="1"/>
          <p:nvPr/>
        </p:nvSpPr>
        <p:spPr>
          <a:xfrm>
            <a:off x="906585" y="3524739"/>
            <a:ext cx="115511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</a:rPr>
              <a:t>District Defaults Here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 algn="l"/>
            <a:endParaRPr lang="en-US" sz="36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These can be changed under Settings </a:t>
            </a:r>
            <a:r>
              <a:rPr lang="en-US" sz="3600" dirty="0">
                <a:solidFill>
                  <a:schemeClr val="tx1"/>
                </a:solidFill>
                <a:sym typeface="Wingdings" panose="05000000000000000000" pitchFamily="2" charset="2"/>
              </a:rPr>
              <a:t> Standards Grade Calculation 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9572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Now It’s Your Turn</a:t>
            </a:r>
          </a:p>
        </p:txBody>
      </p:sp>
      <p:sp>
        <p:nvSpPr>
          <p:cNvPr id="659" name="Shape 659"/>
          <p:cNvSpPr>
            <a:spLocks noGrp="1"/>
          </p:cNvSpPr>
          <p:nvPr>
            <p:ph type="body" idx="1"/>
          </p:nvPr>
        </p:nvSpPr>
        <p:spPr>
          <a:xfrm>
            <a:off x="2272430" y="2793576"/>
            <a:ext cx="11363203" cy="2786608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Set up your Display Settings</a:t>
            </a:r>
          </a:p>
          <a:p>
            <a:r>
              <a:rPr lang="en-US" sz="3600" dirty="0"/>
              <a:t>Set up Grade Calculations </a:t>
            </a:r>
          </a:p>
          <a:p>
            <a:r>
              <a:rPr lang="en-US" sz="3600" dirty="0"/>
              <a:t>Set up Preferences for your Classes</a:t>
            </a:r>
            <a:endParaRPr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501F3-F7C8-44FF-957B-ECDDADE23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38" y="6105376"/>
            <a:ext cx="3657600" cy="275539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Rectangle 6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96" name="Rectangle 9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650240"/>
            <a:ext cx="3950208" cy="1351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9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8290" y="645181"/>
            <a:ext cx="3950208" cy="140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4618" y="650240"/>
            <a:ext cx="3950208" cy="1300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Rectangle 10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4388643"/>
            <a:ext cx="12013724" cy="4700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4" name="Rectangle 10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ADE05-F423-4DAD-A041-F04DD828E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1349" r="10966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  <p:sp>
        <p:nvSpPr>
          <p:cNvPr id="106" name="Rectangle 10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47" y="6297695"/>
            <a:ext cx="12011378" cy="279110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08" name="Group 10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6302" y="645181"/>
            <a:ext cx="12052195" cy="140165"/>
            <a:chOff x="446534" y="453643"/>
            <a:chExt cx="11298933" cy="98554"/>
          </a:xfrm>
        </p:grpSpPr>
        <p:sp>
          <p:nvSpPr>
            <p:cNvPr id="109" name="Rectangle 10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Rectangle 10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Rectangle 1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65" name="Shape 665"/>
          <p:cNvSpPr>
            <a:spLocks noGrp="1"/>
          </p:cNvSpPr>
          <p:nvPr>
            <p:ph type="title"/>
          </p:nvPr>
        </p:nvSpPr>
        <p:spPr>
          <a:xfrm>
            <a:off x="619937" y="6502400"/>
            <a:ext cx="11726452" cy="1273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4300"/>
              <a:t>Working with the Grading Spreadsheet</a:t>
            </a:r>
            <a:br>
              <a:rPr lang="en-US" sz="4300"/>
            </a:br>
            <a:r>
              <a:rPr lang="en-US" sz="4300"/>
              <a:t>Categories and Assignments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650240"/>
            <a:ext cx="3950208" cy="1351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8290" y="645181"/>
            <a:ext cx="3950208" cy="140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4618" y="650240"/>
            <a:ext cx="3950208" cy="1300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4388643"/>
            <a:ext cx="12013724" cy="4700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300479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6397" y="1044101"/>
            <a:ext cx="7998524" cy="80592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EFFB2-55D1-44B7-8A5D-7E8363F7A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86" b="2"/>
          <a:stretch/>
        </p:blipFill>
        <p:spPr>
          <a:xfrm>
            <a:off x="510050" y="1029545"/>
            <a:ext cx="3916459" cy="8073815"/>
          </a:xfrm>
          <a:prstGeom prst="rect">
            <a:avLst/>
          </a:prstGeom>
        </p:spPr>
      </p:pic>
      <p:grpSp>
        <p:nvGrpSpPr>
          <p:cNvPr id="22" name="Group 2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6302" y="645181"/>
            <a:ext cx="12052195" cy="140165"/>
            <a:chOff x="446534" y="453643"/>
            <a:chExt cx="11298933" cy="98554"/>
          </a:xfrm>
        </p:grpSpPr>
        <p:sp>
          <p:nvSpPr>
            <p:cNvPr id="23" name="Rect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144EF9-7057-4D8B-B651-B8CAD875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525" y="2018453"/>
            <a:ext cx="7251849" cy="2966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600">
                <a:solidFill>
                  <a:srgbClr val="FFFFFF"/>
                </a:solidFill>
              </a:rPr>
              <a:t>Accessing Categories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DE7F14-FB60-498C-AB1D-5B98BB5AE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812" y="7450448"/>
            <a:ext cx="6340419" cy="728474"/>
          </a:xfrm>
          <a:prstGeom prst="rect">
            <a:avLst/>
          </a:prstGeom>
        </p:spPr>
      </p:pic>
      <p:sp>
        <p:nvSpPr>
          <p:cNvPr id="17" name="Shape 672">
            <a:extLst>
              <a:ext uri="{FF2B5EF4-FFF2-40B4-BE49-F238E27FC236}">
                <a16:creationId xmlns:a16="http://schemas.microsoft.com/office/drawing/2014/main" id="{1C15ECE5-DF8F-497C-8E8E-6E2C45DDD5C9}"/>
              </a:ext>
            </a:extLst>
          </p:cNvPr>
          <p:cNvSpPr txBox="1">
            <a:spLocks/>
          </p:cNvSpPr>
          <p:nvPr/>
        </p:nvSpPr>
        <p:spPr>
          <a:xfrm>
            <a:off x="6001237" y="7411763"/>
            <a:ext cx="11912601" cy="2074449"/>
          </a:xfrm>
          <a:prstGeom prst="rect">
            <a:avLst/>
          </a:prstGeom>
        </p:spPr>
        <p:txBody>
          <a:bodyPr>
            <a:normAutofit/>
          </a:bodyPr>
          <a:lstStyle>
            <a:lvl1pPr marL="435193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256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95986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227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79980" indent="-3839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99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66372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78364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0218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12884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550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98216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807" indent="0">
              <a:buFont typeface="Wingdings 2" charset="2"/>
              <a:buNone/>
            </a:pPr>
            <a:r>
              <a:rPr lang="en-US" sz="3600" dirty="0">
                <a:solidFill>
                  <a:schemeClr val="bg1"/>
                </a:solidFill>
              </a:rPr>
              <a:t>Grading &gt; Categories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C31130F-2CD5-4B7B-A884-57B78826672B}"/>
              </a:ext>
            </a:extLst>
          </p:cNvPr>
          <p:cNvSpPr/>
          <p:nvPr/>
        </p:nvSpPr>
        <p:spPr>
          <a:xfrm rot="7088578">
            <a:off x="3540735" y="5322288"/>
            <a:ext cx="847680" cy="28792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6AAD3-BD11-4A93-B4AB-E04F70760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04" y="5708246"/>
            <a:ext cx="687626" cy="7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04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/>
              <a:t>Creating Categories</a:t>
            </a:r>
          </a:p>
        </p:txBody>
      </p:sp>
      <p:sp>
        <p:nvSpPr>
          <p:cNvPr id="667" name="Shape 667"/>
          <p:cNvSpPr>
            <a:spLocks noGrp="1"/>
          </p:cNvSpPr>
          <p:nvPr>
            <p:ph idx="1"/>
          </p:nvPr>
        </p:nvSpPr>
        <p:spPr>
          <a:xfrm>
            <a:off x="826584" y="3168716"/>
            <a:ext cx="11689266" cy="612387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/>
              <a:t>Use categories to group assignments by type</a:t>
            </a:r>
            <a:r>
              <a:rPr lang="en-US" sz="3200" dirty="0"/>
              <a:t> – they are for organization</a:t>
            </a:r>
            <a:endParaRPr sz="3200" dirty="0"/>
          </a:p>
          <a:p>
            <a:r>
              <a:rPr lang="en-US" sz="3200" dirty="0"/>
              <a:t>Four</a:t>
            </a:r>
            <a:r>
              <a:rPr sz="3200" dirty="0"/>
              <a:t> </a:t>
            </a:r>
            <a:r>
              <a:rPr lang="en-US" sz="3200" dirty="0"/>
              <a:t>default </a:t>
            </a:r>
            <a:r>
              <a:rPr sz="3200" dirty="0"/>
              <a:t>categories </a:t>
            </a:r>
            <a:r>
              <a:rPr lang="en-US" sz="3200" dirty="0"/>
              <a:t>have set up by </a:t>
            </a:r>
            <a:r>
              <a:rPr sz="3200" dirty="0"/>
              <a:t>the district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(NEW)</a:t>
            </a:r>
          </a:p>
          <a:p>
            <a:pPr lvl="1"/>
            <a:r>
              <a:rPr lang="en-US" sz="2916" dirty="0">
                <a:solidFill>
                  <a:schemeClr val="tx1"/>
                </a:solidFill>
                <a:highlight>
                  <a:srgbClr val="00FF00"/>
                </a:highlight>
              </a:rPr>
              <a:t>District Categories Here</a:t>
            </a:r>
          </a:p>
          <a:p>
            <a:r>
              <a:rPr lang="en-US" sz="3200" dirty="0">
                <a:highlight>
                  <a:srgbClr val="00FF00"/>
                </a:highlight>
              </a:rPr>
              <a:t>Teachers may c</a:t>
            </a:r>
            <a:r>
              <a:rPr sz="3200" dirty="0">
                <a:highlight>
                  <a:srgbClr val="00FF00"/>
                </a:highlight>
              </a:rPr>
              <a:t>reate and edit </a:t>
            </a:r>
            <a:r>
              <a:rPr lang="en-US" sz="3200" dirty="0">
                <a:highlight>
                  <a:srgbClr val="00FF00"/>
                </a:highlight>
              </a:rPr>
              <a:t>additional</a:t>
            </a:r>
            <a:r>
              <a:rPr sz="3200" dirty="0">
                <a:highlight>
                  <a:srgbClr val="00FF00"/>
                </a:highlight>
              </a:rPr>
              <a:t> categories</a:t>
            </a:r>
            <a:endParaRPr lang="en-US" sz="3200" dirty="0">
              <a:highlight>
                <a:srgbClr val="00FF00"/>
              </a:highlight>
            </a:endParaRPr>
          </a:p>
          <a:p>
            <a:pPr lvl="1"/>
            <a:r>
              <a:rPr lang="en-US" sz="2800" dirty="0"/>
              <a:t>Teachers cannot edit District Categories, but they can be made inactive</a:t>
            </a:r>
          </a:p>
          <a:p>
            <a:pPr lvl="1"/>
            <a:r>
              <a:rPr lang="en-US" sz="2800" dirty="0"/>
              <a:t>You cannot create a category with the same name as a district category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986487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>
            <a:spLocks noGrp="1"/>
          </p:cNvSpPr>
          <p:nvPr>
            <p:ph type="title"/>
          </p:nvPr>
        </p:nvSpPr>
        <p:spPr>
          <a:xfrm>
            <a:off x="232615" y="504644"/>
            <a:ext cx="11363203" cy="58406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solidFill>
                  <a:schemeClr val="accent1"/>
                </a:solidFill>
              </a:rPr>
              <a:t>Viewing and Editing Categories</a:t>
            </a:r>
          </a:p>
        </p:txBody>
      </p:sp>
      <p:sp>
        <p:nvSpPr>
          <p:cNvPr id="672" name="Shape 672"/>
          <p:cNvSpPr>
            <a:spLocks noGrp="1"/>
          </p:cNvSpPr>
          <p:nvPr>
            <p:ph type="body" sz="quarter" idx="1"/>
          </p:nvPr>
        </p:nvSpPr>
        <p:spPr>
          <a:xfrm>
            <a:off x="7191752" y="7512513"/>
            <a:ext cx="11912601" cy="20744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2807" indent="0">
              <a:buNone/>
            </a:pPr>
            <a:r>
              <a:rPr sz="3600" dirty="0"/>
              <a:t>Grading &gt; Categories</a:t>
            </a:r>
          </a:p>
        </p:txBody>
      </p:sp>
      <p:sp>
        <p:nvSpPr>
          <p:cNvPr id="673" name="Shape 673"/>
          <p:cNvSpPr/>
          <p:nvPr/>
        </p:nvSpPr>
        <p:spPr>
          <a:xfrm>
            <a:off x="123045" y="6754967"/>
            <a:ext cx="2727558" cy="1156436"/>
          </a:xfrm>
          <a:prstGeom prst="rect">
            <a:avLst/>
          </a:prstGeom>
          <a:solidFill>
            <a:srgbClr val="B8E070"/>
          </a:solidFill>
          <a:ln w="88900">
            <a:solidFill>
              <a:srgbClr val="7DB55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1800"/>
              </a:spcBef>
              <a:defRPr sz="2800">
                <a:solidFill>
                  <a:srgbClr val="000000"/>
                </a:solidFill>
              </a:defRPr>
            </a:lvl1pPr>
          </a:lstStyle>
          <a:p>
            <a:r>
              <a:t>Edit a category</a:t>
            </a:r>
          </a:p>
        </p:txBody>
      </p:sp>
      <p:sp>
        <p:nvSpPr>
          <p:cNvPr id="674" name="Shape 674"/>
          <p:cNvSpPr/>
          <p:nvPr/>
        </p:nvSpPr>
        <p:spPr>
          <a:xfrm>
            <a:off x="123045" y="4735105"/>
            <a:ext cx="2735712" cy="1630155"/>
          </a:xfrm>
          <a:prstGeom prst="rect">
            <a:avLst/>
          </a:prstGeom>
          <a:solidFill>
            <a:srgbClr val="FFC764"/>
          </a:solidFill>
          <a:ln w="88900">
            <a:solidFill>
              <a:srgbClr val="F7A81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1800"/>
              </a:spcBef>
              <a:defRPr sz="2800">
                <a:solidFill>
                  <a:srgbClr val="000000"/>
                </a:solidFill>
              </a:defRPr>
            </a:lvl1pPr>
          </a:lstStyle>
          <a:p>
            <a:r>
              <a:rPr dirty="0"/>
              <a:t>View district-created categories </a:t>
            </a:r>
          </a:p>
        </p:txBody>
      </p:sp>
      <p:sp>
        <p:nvSpPr>
          <p:cNvPr id="675" name="Shape 675"/>
          <p:cNvSpPr/>
          <p:nvPr/>
        </p:nvSpPr>
        <p:spPr>
          <a:xfrm>
            <a:off x="104870" y="3274036"/>
            <a:ext cx="2727558" cy="1156436"/>
          </a:xfrm>
          <a:prstGeom prst="rect">
            <a:avLst/>
          </a:prstGeom>
          <a:solidFill>
            <a:srgbClr val="FF958D"/>
          </a:solidFill>
          <a:ln w="88900">
            <a:solidFill>
              <a:srgbClr val="E14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1800"/>
              </a:spcBef>
              <a:defRPr sz="2800">
                <a:solidFill>
                  <a:srgbClr val="000000"/>
                </a:solidFill>
              </a:defRPr>
            </a:lvl1pPr>
          </a:lstStyle>
          <a:p>
            <a:r>
              <a:rPr dirty="0"/>
              <a:t>Sort the list of categories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377" y="8236977"/>
            <a:ext cx="5444330" cy="6255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870" y="2070191"/>
            <a:ext cx="2472069" cy="914400"/>
          </a:xfrm>
          <a:prstGeom prst="rect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Create a new Category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12830" y="2512203"/>
            <a:ext cx="9815659" cy="4451305"/>
            <a:chOff x="2601564" y="2512203"/>
            <a:chExt cx="10226926" cy="45495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1564" y="2512203"/>
              <a:ext cx="10226926" cy="45495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" name="Shape 676"/>
            <p:cNvSpPr/>
            <p:nvPr/>
          </p:nvSpPr>
          <p:spPr>
            <a:xfrm>
              <a:off x="3023286" y="3512208"/>
              <a:ext cx="1120097" cy="549799"/>
            </a:xfrm>
            <a:prstGeom prst="rect">
              <a:avLst/>
            </a:prstGeom>
            <a:ln w="88900">
              <a:solidFill>
                <a:srgbClr val="E14854"/>
              </a:solidFill>
              <a:miter lim="400000"/>
            </a:ln>
          </p:spPr>
          <p:txBody>
            <a:bodyPr lIns="50800" tIns="50800" rIns="50800" bIns="50800"/>
            <a:lstStyle/>
            <a:p>
              <a:pPr defTabSz="457200">
                <a:defRPr sz="4800">
                  <a:solidFill>
                    <a:srgbClr val="042C40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7338130" y="3633858"/>
              <a:ext cx="519440" cy="430655"/>
            </a:xfrm>
            <a:prstGeom prst="rect">
              <a:avLst/>
            </a:prstGeom>
            <a:ln w="88900">
              <a:solidFill>
                <a:srgbClr val="F7A81E"/>
              </a:solidFill>
              <a:miter lim="400000"/>
            </a:ln>
          </p:spPr>
          <p:txBody>
            <a:bodyPr lIns="50800" tIns="50800" rIns="50800" bIns="50800"/>
            <a:lstStyle/>
            <a:p>
              <a:pPr defTabSz="457200">
                <a:defRPr sz="4800">
                  <a:solidFill>
                    <a:srgbClr val="042C40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12172414" y="3631648"/>
              <a:ext cx="400586" cy="454087"/>
            </a:xfrm>
            <a:prstGeom prst="rect">
              <a:avLst/>
            </a:prstGeom>
            <a:ln w="88900">
              <a:solidFill>
                <a:srgbClr val="7DB556"/>
              </a:solidFill>
              <a:miter lim="400000"/>
            </a:ln>
          </p:spPr>
          <p:txBody>
            <a:bodyPr lIns="50800" tIns="50800" rIns="50800" bIns="50800"/>
            <a:lstStyle/>
            <a:p>
              <a:pPr defTabSz="457200">
                <a:defRPr sz="4800">
                  <a:solidFill>
                    <a:srgbClr val="042C40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01565" y="3061432"/>
              <a:ext cx="1255328" cy="40165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DF88-99A4-450A-8D48-ED0C2449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Scoresheet and </a:t>
            </a:r>
            <a:br>
              <a:rPr lang="en-US" dirty="0"/>
            </a:br>
            <a:r>
              <a:rPr lang="en-US" dirty="0"/>
              <a:t>assignment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F328B-785C-4505-B7DB-D7F8FF616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89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>
            <a:spLocks noGrp="1"/>
          </p:cNvSpPr>
          <p:nvPr>
            <p:ph type="title"/>
          </p:nvPr>
        </p:nvSpPr>
        <p:spPr>
          <a:xfrm>
            <a:off x="294934" y="-86420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Viewing the Assignment List</a:t>
            </a:r>
          </a:p>
        </p:txBody>
      </p:sp>
      <p:sp>
        <p:nvSpPr>
          <p:cNvPr id="686" name="Shape 686"/>
          <p:cNvSpPr>
            <a:spLocks noGrp="1"/>
          </p:cNvSpPr>
          <p:nvPr>
            <p:ph type="body" sz="quarter" idx="1"/>
          </p:nvPr>
        </p:nvSpPr>
        <p:spPr>
          <a:xfrm>
            <a:off x="3155950" y="7959184"/>
            <a:ext cx="11912601" cy="20744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2807" indent="0">
              <a:buNone/>
            </a:pPr>
            <a:r>
              <a:rPr sz="3600" dirty="0"/>
              <a:t>Grading &gt; Assignment List</a:t>
            </a:r>
          </a:p>
        </p:txBody>
      </p:sp>
      <p:pic>
        <p:nvPicPr>
          <p:cNvPr id="687" name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9995" y="2354806"/>
            <a:ext cx="9954348" cy="6262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385" y="8616889"/>
            <a:ext cx="6980302" cy="736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0CB69-AEA4-499D-8E6C-DE1D7DF0F24D}"/>
              </a:ext>
            </a:extLst>
          </p:cNvPr>
          <p:cNvSpPr txBox="1"/>
          <p:nvPr/>
        </p:nvSpPr>
        <p:spPr>
          <a:xfrm>
            <a:off x="5292578" y="4912196"/>
            <a:ext cx="5431692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Click the pencil to open and edit an assignment on the list</a:t>
            </a:r>
          </a:p>
          <a:p>
            <a:endParaRPr lang="en-US" sz="3200" dirty="0"/>
          </a:p>
          <a:p>
            <a:r>
              <a:rPr lang="en-US" sz="3200" dirty="0"/>
              <a:t>Click the pencil to duplicate the assignment to other sections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>
            <a:spLocks noGrp="1"/>
          </p:cNvSpPr>
          <p:nvPr>
            <p:ph type="title"/>
          </p:nvPr>
        </p:nvSpPr>
        <p:spPr>
          <a:xfrm>
            <a:off x="294934" y="-166430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Viewing the Assignment List</a:t>
            </a:r>
          </a:p>
        </p:txBody>
      </p:sp>
      <p:sp>
        <p:nvSpPr>
          <p:cNvPr id="686" name="Shape 686"/>
          <p:cNvSpPr>
            <a:spLocks noGrp="1"/>
          </p:cNvSpPr>
          <p:nvPr>
            <p:ph type="body" sz="quarter" idx="1"/>
          </p:nvPr>
        </p:nvSpPr>
        <p:spPr>
          <a:xfrm>
            <a:off x="3155950" y="7959184"/>
            <a:ext cx="11912601" cy="20744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2807" indent="0">
              <a:buNone/>
            </a:pPr>
            <a:r>
              <a:rPr sz="3600" dirty="0"/>
              <a:t>Grading &gt; Assignment List</a:t>
            </a:r>
          </a:p>
        </p:txBody>
      </p:sp>
      <p:pic>
        <p:nvPicPr>
          <p:cNvPr id="687" name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7277" y="1674723"/>
            <a:ext cx="9954348" cy="6262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385" y="8616889"/>
            <a:ext cx="6980302" cy="736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16E2F4-1504-4752-B235-BA637F06264D}"/>
              </a:ext>
            </a:extLst>
          </p:cNvPr>
          <p:cNvSpPr txBox="1"/>
          <p:nvPr/>
        </p:nvSpPr>
        <p:spPr>
          <a:xfrm>
            <a:off x="6854091" y="3300187"/>
            <a:ext cx="5431692" cy="25545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New Feature</a:t>
            </a:r>
          </a:p>
          <a:p>
            <a:endParaRPr lang="en-US" sz="3200" dirty="0"/>
          </a:p>
          <a:p>
            <a:r>
              <a:rPr lang="en-US" sz="3200" dirty="0"/>
              <a:t>Assignment list displays if all student work has been scored for each 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5A862B-E284-4963-8240-84CAA7B7EC53}"/>
              </a:ext>
            </a:extLst>
          </p:cNvPr>
          <p:cNvSpPr/>
          <p:nvPr/>
        </p:nvSpPr>
        <p:spPr>
          <a:xfrm>
            <a:off x="5275385" y="2446215"/>
            <a:ext cx="1578706" cy="54905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7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0D69D1E-FEF6-432A-AB45-838A189E5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17852"/>
              </p:ext>
            </p:extLst>
          </p:nvPr>
        </p:nvGraphicFramePr>
        <p:xfrm>
          <a:off x="343877" y="812801"/>
          <a:ext cx="12473353" cy="875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6353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>
            <a:spLocks noGrp="1"/>
          </p:cNvSpPr>
          <p:nvPr>
            <p:ph type="title"/>
          </p:nvPr>
        </p:nvSpPr>
        <p:spPr>
          <a:xfrm>
            <a:off x="241678" y="121031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Viewing the Scoresheet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(Spreadsheet View)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90" name="Shape 690"/>
          <p:cNvSpPr>
            <a:spLocks noGrp="1"/>
          </p:cNvSpPr>
          <p:nvPr>
            <p:ph type="body" sz="quarter" idx="1"/>
          </p:nvPr>
        </p:nvSpPr>
        <p:spPr>
          <a:xfrm>
            <a:off x="4089089" y="8602512"/>
            <a:ext cx="5945865" cy="4699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72807" indent="0">
              <a:buNone/>
            </a:pPr>
            <a:r>
              <a:rPr sz="3600" dirty="0"/>
              <a:t>Grading &gt; Scoreshee</a:t>
            </a:r>
            <a:r>
              <a:rPr lang="en-US" sz="3600" dirty="0"/>
              <a:t>t</a:t>
            </a:r>
            <a:endParaRPr sz="3600" dirty="0"/>
          </a:p>
        </p:txBody>
      </p:sp>
      <p:pic>
        <p:nvPicPr>
          <p:cNvPr id="691" name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5838" y="1949104"/>
            <a:ext cx="10550871" cy="6366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692" y="8410953"/>
            <a:ext cx="4681416" cy="85301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>
            <a:spLocks noGrp="1"/>
          </p:cNvSpPr>
          <p:nvPr>
            <p:ph type="title"/>
          </p:nvPr>
        </p:nvSpPr>
        <p:spPr>
          <a:xfrm>
            <a:off x="287398" y="-257903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Viewing the Scoresheet</a:t>
            </a:r>
          </a:p>
        </p:txBody>
      </p:sp>
      <p:sp>
        <p:nvSpPr>
          <p:cNvPr id="690" name="Shape 690"/>
          <p:cNvSpPr>
            <a:spLocks noGrp="1"/>
          </p:cNvSpPr>
          <p:nvPr>
            <p:ph type="body" sz="quarter" idx="1"/>
          </p:nvPr>
        </p:nvSpPr>
        <p:spPr>
          <a:xfrm>
            <a:off x="4089089" y="8602512"/>
            <a:ext cx="5945865" cy="4699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72807" indent="0">
              <a:buNone/>
            </a:pPr>
            <a:r>
              <a:rPr sz="3600" dirty="0"/>
              <a:t>Grading &gt; Scoreshee</a:t>
            </a:r>
            <a:r>
              <a:rPr lang="en-US" sz="3600" dirty="0"/>
              <a:t>t</a:t>
            </a:r>
            <a:endParaRPr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692" y="8410953"/>
            <a:ext cx="4681416" cy="8530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0FBCD6-94F0-44AC-8027-DE7B3D243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992" y="1729682"/>
            <a:ext cx="6405609" cy="587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C2A79E-A882-48F4-86DA-D4E2123F4958}"/>
              </a:ext>
            </a:extLst>
          </p:cNvPr>
          <p:cNvSpPr txBox="1"/>
          <p:nvPr/>
        </p:nvSpPr>
        <p:spPr>
          <a:xfrm>
            <a:off x="816708" y="4762089"/>
            <a:ext cx="5431692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Click the Gear in Scoresheet view to access options.</a:t>
            </a:r>
          </a:p>
          <a:p>
            <a:endParaRPr lang="en-US" sz="3200" dirty="0"/>
          </a:p>
          <a:p>
            <a:r>
              <a:rPr lang="en-US" sz="3200" u="sng" dirty="0"/>
              <a:t>New Feature:</a:t>
            </a:r>
          </a:p>
          <a:p>
            <a:r>
              <a:rPr lang="en-US" sz="3200" dirty="0"/>
              <a:t>Show Assignments from Most Recent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074F7-FDD0-40F6-967B-912DCA090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108" y="4930930"/>
            <a:ext cx="2792210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31405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/>
          </p:cNvSpPr>
          <p:nvPr>
            <p:ph type="title"/>
          </p:nvPr>
        </p:nvSpPr>
        <p:spPr>
          <a:xfrm>
            <a:off x="223164" y="-349737"/>
            <a:ext cx="11363203" cy="14127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>
                <a:solidFill>
                  <a:schemeClr val="accent1"/>
                </a:solidFill>
              </a:rPr>
              <a:t>Creating Assignments</a:t>
            </a:r>
            <a:r>
              <a:rPr lang="en-US" sz="3600" dirty="0">
                <a:solidFill>
                  <a:schemeClr val="accent1"/>
                </a:solidFill>
              </a:rPr>
              <a:t> from the Scoresheet</a:t>
            </a:r>
            <a:endParaRPr sz="36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24" y="2093224"/>
            <a:ext cx="11431007" cy="358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 rot="17772647">
            <a:off x="6663768" y="4913045"/>
            <a:ext cx="6191481" cy="16988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1CB8C-A948-468B-9A05-2068942D937C}"/>
              </a:ext>
            </a:extLst>
          </p:cNvPr>
          <p:cNvSpPr txBox="1"/>
          <p:nvPr/>
        </p:nvSpPr>
        <p:spPr>
          <a:xfrm>
            <a:off x="1714500" y="5676900"/>
            <a:ext cx="6433332" cy="39087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Choose reporting term using dropdown at top right</a:t>
            </a:r>
          </a:p>
          <a:p>
            <a:endParaRPr lang="en-US" sz="3600" dirty="0"/>
          </a:p>
          <a:p>
            <a:r>
              <a:rPr lang="en-US" sz="3600" dirty="0"/>
              <a:t>Use + to create a new assignment</a:t>
            </a:r>
          </a:p>
          <a:p>
            <a:br>
              <a:rPr lang="en-US" sz="3600" dirty="0"/>
            </a:br>
            <a:r>
              <a:rPr lang="en-US" sz="3200" dirty="0"/>
              <a:t>(also found on Assignment List View)</a:t>
            </a:r>
            <a:endParaRPr lang="en-US" sz="3600" dirty="0"/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0014" y="152400"/>
            <a:ext cx="7982686" cy="9354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4810" y="5790013"/>
            <a:ext cx="4724400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These are the same assignment options you had in the “old” gradebook</a:t>
            </a:r>
          </a:p>
        </p:txBody>
      </p:sp>
    </p:spTree>
    <p:extLst>
      <p:ext uri="{BB962C8B-B14F-4D97-AF65-F5344CB8AC3E}">
        <p14:creationId xmlns:p14="http://schemas.microsoft.com/office/powerpoint/2010/main" val="214350312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/>
          </p:cNvSpPr>
          <p:nvPr>
            <p:ph type="title"/>
          </p:nvPr>
        </p:nvSpPr>
        <p:spPr>
          <a:xfrm>
            <a:off x="271435" y="364265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Creating Assignments: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NEW FEATURES</a:t>
            </a:r>
            <a:r>
              <a:rPr lang="en-US" sz="4000" dirty="0"/>
              <a:t> when </a:t>
            </a:r>
            <a:r>
              <a:rPr sz="4000" dirty="0"/>
              <a:t>Creating Assignments</a:t>
            </a:r>
          </a:p>
        </p:txBody>
      </p:sp>
      <p:sp>
        <p:nvSpPr>
          <p:cNvPr id="694" name="Shape 694"/>
          <p:cNvSpPr>
            <a:spLocks noGrp="1"/>
          </p:cNvSpPr>
          <p:nvPr>
            <p:ph type="body" sz="quarter" idx="1"/>
          </p:nvPr>
        </p:nvSpPr>
        <p:spPr>
          <a:xfrm>
            <a:off x="546100" y="1905000"/>
            <a:ext cx="6864350" cy="68090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8000" indent="-508000"/>
            <a:r>
              <a:rPr lang="en-US" sz="4000" dirty="0"/>
              <a:t>Add assignments to multiple classes when creating</a:t>
            </a:r>
          </a:p>
          <a:p>
            <a:pPr marL="508000" indent="-508000"/>
            <a:r>
              <a:rPr lang="en-US" sz="4000" dirty="0"/>
              <a:t>Create assignments for specific groups of students (re-test, extra practice, </a:t>
            </a:r>
            <a:r>
              <a:rPr lang="en-US" sz="4000" dirty="0" err="1"/>
              <a:t>etc</a:t>
            </a:r>
            <a:r>
              <a:rPr lang="en-US" sz="4000" dirty="0"/>
              <a:t>)</a:t>
            </a:r>
          </a:p>
          <a:p>
            <a:pPr marL="1016000" lvl="1" indent="-508000"/>
            <a:r>
              <a:rPr lang="en-US" sz="3600" dirty="0"/>
              <a:t>These assignments will not even show for the students who are not included in the group. </a:t>
            </a:r>
            <a:endParaRPr sz="3600" dirty="0"/>
          </a:p>
        </p:txBody>
      </p:sp>
      <p:pic>
        <p:nvPicPr>
          <p:cNvPr id="696" name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2850" y="2457635"/>
            <a:ext cx="4495079" cy="526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366676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102" y="1814586"/>
            <a:ext cx="10610604" cy="470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00" name="Shape 700"/>
          <p:cNvSpPr>
            <a:spLocks noGrp="1"/>
          </p:cNvSpPr>
          <p:nvPr>
            <p:ph type="body" sz="quarter" idx="13"/>
          </p:nvPr>
        </p:nvSpPr>
        <p:spPr>
          <a:xfrm>
            <a:off x="583454" y="7198853"/>
            <a:ext cx="11837891" cy="1323439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Access from Assignment Edit Screen or Gear at top right of Scoresheet screen</a:t>
            </a:r>
            <a:endParaRPr sz="4000" dirty="0"/>
          </a:p>
        </p:txBody>
      </p:sp>
      <p:sp>
        <p:nvSpPr>
          <p:cNvPr id="699" name="Shape 699"/>
          <p:cNvSpPr>
            <a:spLocks noGrp="1"/>
          </p:cNvSpPr>
          <p:nvPr>
            <p:ph type="title"/>
          </p:nvPr>
        </p:nvSpPr>
        <p:spPr>
          <a:xfrm>
            <a:off x="583454" y="248010"/>
            <a:ext cx="11363203" cy="1072757"/>
          </a:xfrm>
          <a:prstGeom prst="rect">
            <a:avLst/>
          </a:prstGeom>
        </p:spPr>
        <p:txBody>
          <a:bodyPr/>
          <a:lstStyle/>
          <a:p>
            <a:r>
              <a:rPr sz="4800" dirty="0">
                <a:solidFill>
                  <a:schemeClr val="accent1"/>
                </a:solidFill>
              </a:rPr>
              <a:t>Duplicating Assignments</a:t>
            </a:r>
            <a:r>
              <a:rPr lang="en-US" sz="4800" dirty="0">
                <a:solidFill>
                  <a:schemeClr val="accent1"/>
                </a:solidFill>
              </a:rPr>
              <a:t> </a:t>
            </a:r>
            <a:r>
              <a:rPr lang="en-US" sz="4800" dirty="0">
                <a:solidFill>
                  <a:srgbClr val="FF0000"/>
                </a:solidFill>
              </a:rPr>
              <a:t>(NEW)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702" name="Shape 702"/>
          <p:cNvSpPr/>
          <p:nvPr/>
        </p:nvSpPr>
        <p:spPr>
          <a:xfrm>
            <a:off x="7522026" y="5772151"/>
            <a:ext cx="1393374" cy="742950"/>
          </a:xfrm>
          <a:prstGeom prst="rect">
            <a:avLst/>
          </a:prstGeom>
          <a:ln w="88900">
            <a:solidFill>
              <a:srgbClr val="E14854"/>
            </a:solidFill>
            <a:miter lim="400000"/>
          </a:ln>
        </p:spPr>
        <p:txBody>
          <a:bodyPr lIns="50800" tIns="50800" rIns="50800" bIns="50800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08" y="7198853"/>
            <a:ext cx="12074936" cy="152604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276850" y="3467100"/>
            <a:ext cx="2095500" cy="23050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181658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>
            <a:spLocks noGrp="1"/>
          </p:cNvSpPr>
          <p:nvPr>
            <p:ph type="title"/>
          </p:nvPr>
        </p:nvSpPr>
        <p:spPr>
          <a:xfrm>
            <a:off x="369384" y="711041"/>
            <a:ext cx="11363203" cy="15407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solidFill>
                  <a:schemeClr val="accent1"/>
                </a:solidFill>
              </a:rPr>
              <a:t>Now It’s Your Turn</a:t>
            </a:r>
          </a:p>
        </p:txBody>
      </p:sp>
      <p:sp>
        <p:nvSpPr>
          <p:cNvPr id="710" name="Shape 710"/>
          <p:cNvSpPr>
            <a:spLocks noGrp="1"/>
          </p:cNvSpPr>
          <p:nvPr>
            <p:ph type="body" idx="1"/>
          </p:nvPr>
        </p:nvSpPr>
        <p:spPr>
          <a:xfrm>
            <a:off x="1458547" y="2727569"/>
            <a:ext cx="10547350" cy="54673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/>
              <a:t>Check out the District Categories</a:t>
            </a:r>
          </a:p>
          <a:p>
            <a:r>
              <a:rPr lang="en-US" sz="4400" dirty="0"/>
              <a:t>Create additional Categories for your class </a:t>
            </a:r>
          </a:p>
          <a:p>
            <a:r>
              <a:rPr lang="en-US" sz="4400" dirty="0"/>
              <a:t>Start creating assignments for the new year</a:t>
            </a:r>
          </a:p>
          <a:p>
            <a:r>
              <a:rPr lang="en-US" sz="4400" dirty="0"/>
              <a:t>Practice duplicating assignments</a:t>
            </a:r>
          </a:p>
          <a:p>
            <a:r>
              <a:rPr lang="en-US" sz="4400" dirty="0"/>
              <a:t>Check out the new student group feature when creating assignments</a:t>
            </a:r>
            <a:endParaRPr sz="4400" dirty="0"/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>
            <a:spLocks noGrp="1"/>
          </p:cNvSpPr>
          <p:nvPr>
            <p:ph type="title"/>
          </p:nvPr>
        </p:nvSpPr>
        <p:spPr>
          <a:xfrm>
            <a:off x="502734" y="177641"/>
            <a:ext cx="11363203" cy="15407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400" b="1" dirty="0">
                <a:solidFill>
                  <a:schemeClr val="accent1"/>
                </a:solidFill>
              </a:rPr>
              <a:t>Entering Score</a:t>
            </a:r>
            <a:r>
              <a:rPr lang="en-US" sz="4400" b="1" dirty="0">
                <a:solidFill>
                  <a:schemeClr val="accent1"/>
                </a:solidFill>
              </a:rPr>
              <a:t>s</a:t>
            </a:r>
            <a:endParaRPr sz="4400" b="1" dirty="0">
              <a:solidFill>
                <a:schemeClr val="accent1"/>
              </a:solidFill>
            </a:endParaRPr>
          </a:p>
        </p:txBody>
      </p:sp>
      <p:sp>
        <p:nvSpPr>
          <p:cNvPr id="719" name="Shape 719"/>
          <p:cNvSpPr>
            <a:spLocks noGrp="1"/>
          </p:cNvSpPr>
          <p:nvPr>
            <p:ph type="body" idx="1"/>
          </p:nvPr>
        </p:nvSpPr>
        <p:spPr>
          <a:xfrm>
            <a:off x="1012947" y="1718376"/>
            <a:ext cx="11363203" cy="13677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SzTx/>
              <a:buNone/>
            </a:pPr>
            <a:r>
              <a:rPr lang="en-US" sz="3600" dirty="0"/>
              <a:t>Enter assignment scores using the laptop keypad or the on screen number pad.</a:t>
            </a:r>
            <a:endParaRPr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98" y="3259111"/>
            <a:ext cx="10401300" cy="596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508" y="7659"/>
            <a:ext cx="3636783" cy="97459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DC7B3A-5C86-44D3-BF6F-4CBA6949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61788" y="3422776"/>
            <a:ext cx="2483397" cy="4052083"/>
          </a:xfrm>
          <a:prstGeom prst="rect">
            <a:avLst/>
          </a:prstGeom>
        </p:spPr>
      </p:pic>
      <p:sp>
        <p:nvSpPr>
          <p:cNvPr id="723" name="Shape 723"/>
          <p:cNvSpPr>
            <a:spLocks noGrp="1"/>
          </p:cNvSpPr>
          <p:nvPr>
            <p:ph type="body" sz="quarter" idx="13"/>
          </p:nvPr>
        </p:nvSpPr>
        <p:spPr>
          <a:xfrm>
            <a:off x="-991430" y="8901269"/>
            <a:ext cx="11837891" cy="646331"/>
          </a:xfrm>
          <a:prstGeom prst="rect">
            <a:avLst/>
          </a:prstGeom>
        </p:spPr>
        <p:txBody>
          <a:bodyPr/>
          <a:lstStyle/>
          <a:p>
            <a:r>
              <a:rPr sz="3600"/>
              <a:t>Grading &gt; Scoresheet &gt; (select a score cell)</a:t>
            </a:r>
          </a:p>
        </p:txBody>
      </p:sp>
      <p:sp>
        <p:nvSpPr>
          <p:cNvPr id="721" name="Shape 721"/>
          <p:cNvSpPr>
            <a:spLocks noGrp="1"/>
          </p:cNvSpPr>
          <p:nvPr>
            <p:ph type="title"/>
          </p:nvPr>
        </p:nvSpPr>
        <p:spPr>
          <a:xfrm>
            <a:off x="140784" y="64567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The Score Inspector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" y="8813119"/>
            <a:ext cx="8956758" cy="852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BE6904-8463-44A3-86AC-53FC5EF080D4}"/>
              </a:ext>
            </a:extLst>
          </p:cNvPr>
          <p:cNvSpPr txBox="1"/>
          <p:nvPr/>
        </p:nvSpPr>
        <p:spPr>
          <a:xfrm>
            <a:off x="543170" y="2998254"/>
            <a:ext cx="5431692" cy="15696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Access score codes and assignment comments directly from the Score Inspector</a:t>
            </a:r>
          </a:p>
        </p:txBody>
      </p:sp>
    </p:spTree>
    <p:extLst>
      <p:ext uri="{BB962C8B-B14F-4D97-AF65-F5344CB8AC3E}">
        <p14:creationId xmlns:p14="http://schemas.microsoft.com/office/powerpoint/2010/main" val="2081134342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1745358"/>
            <a:ext cx="12696975" cy="329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7" name="Shape 727"/>
          <p:cNvSpPr>
            <a:spLocks noGrp="1"/>
          </p:cNvSpPr>
          <p:nvPr>
            <p:ph type="title"/>
          </p:nvPr>
        </p:nvSpPr>
        <p:spPr>
          <a:xfrm>
            <a:off x="421606" y="-424487"/>
            <a:ext cx="11363203" cy="15407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solidFill>
                  <a:schemeClr val="accent1"/>
                </a:solidFill>
              </a:rPr>
              <a:t>Fill Scores</a:t>
            </a:r>
          </a:p>
        </p:txBody>
      </p:sp>
      <p:sp>
        <p:nvSpPr>
          <p:cNvPr id="729" name="Shape 729"/>
          <p:cNvSpPr/>
          <p:nvPr/>
        </p:nvSpPr>
        <p:spPr>
          <a:xfrm>
            <a:off x="1677937" y="7363158"/>
            <a:ext cx="8563242" cy="718145"/>
          </a:xfrm>
          <a:prstGeom prst="rect">
            <a:avLst/>
          </a:prstGeom>
          <a:solidFill>
            <a:srgbClr val="FFC764"/>
          </a:solidFill>
          <a:ln w="88900">
            <a:solidFill>
              <a:srgbClr val="F7A81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spcBef>
                <a:spcPts val="1800"/>
              </a:spcBef>
              <a:defRPr sz="2800">
                <a:solidFill>
                  <a:srgbClr val="000000"/>
                </a:solidFill>
              </a:defRPr>
            </a:lvl1pPr>
          </a:lstStyle>
          <a:p>
            <a:r>
              <a:rPr sz="4000" dirty="0"/>
              <a:t>Fill all assignment scores for one student</a:t>
            </a:r>
          </a:p>
        </p:txBody>
      </p:sp>
      <p:sp>
        <p:nvSpPr>
          <p:cNvPr id="730" name="Shape 730"/>
          <p:cNvSpPr/>
          <p:nvPr/>
        </p:nvSpPr>
        <p:spPr>
          <a:xfrm>
            <a:off x="1677937" y="6358805"/>
            <a:ext cx="9942563" cy="718145"/>
          </a:xfrm>
          <a:prstGeom prst="rect">
            <a:avLst/>
          </a:prstGeom>
          <a:solidFill>
            <a:srgbClr val="FF958D"/>
          </a:solidFill>
          <a:ln w="88900">
            <a:solidFill>
              <a:srgbClr val="E14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1800"/>
              </a:spcBef>
              <a:defRPr sz="2800">
                <a:solidFill>
                  <a:srgbClr val="000000"/>
                </a:solidFill>
              </a:defRPr>
            </a:lvl1pPr>
          </a:lstStyle>
          <a:p>
            <a:r>
              <a:rPr sz="4000" dirty="0"/>
              <a:t>Fill </a:t>
            </a:r>
            <a:r>
              <a:rPr lang="en-US" sz="4000" dirty="0"/>
              <a:t>all </a:t>
            </a:r>
            <a:r>
              <a:rPr sz="4000" dirty="0"/>
              <a:t>students’ scores for one assignment</a:t>
            </a:r>
          </a:p>
        </p:txBody>
      </p:sp>
      <p:sp>
        <p:nvSpPr>
          <p:cNvPr id="731" name="Shape 731"/>
          <p:cNvSpPr/>
          <p:nvPr/>
        </p:nvSpPr>
        <p:spPr>
          <a:xfrm>
            <a:off x="11773832" y="2659914"/>
            <a:ext cx="923143" cy="734725"/>
          </a:xfrm>
          <a:prstGeom prst="rect">
            <a:avLst/>
          </a:prstGeom>
          <a:ln w="88900">
            <a:solidFill>
              <a:srgbClr val="E14854"/>
            </a:solidFill>
            <a:miter lim="400000"/>
          </a:ln>
        </p:spPr>
        <p:txBody>
          <a:bodyPr lIns="50800" tIns="50800" rIns="50800" bIns="50800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11773831" y="3479524"/>
            <a:ext cx="923144" cy="734724"/>
          </a:xfrm>
          <a:prstGeom prst="rect">
            <a:avLst/>
          </a:prstGeom>
          <a:ln w="88900">
            <a:solidFill>
              <a:srgbClr val="F7A81E"/>
            </a:solidFill>
            <a:miter lim="400000"/>
          </a:ln>
        </p:spPr>
        <p:txBody>
          <a:bodyPr lIns="50800" tIns="50800" rIns="50800" bIns="50800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84" y="977741"/>
            <a:ext cx="11363203" cy="1540735"/>
          </a:xfrm>
        </p:spPr>
        <p:txBody>
          <a:bodyPr>
            <a:no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Accessing Unified Classroom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922" y="3110476"/>
            <a:ext cx="11363203" cy="1212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</a:rPr>
              <a:t>1. Go to the “old” </a:t>
            </a:r>
            <a:r>
              <a:rPr lang="en-US" sz="3600" dirty="0" err="1">
                <a:solidFill>
                  <a:schemeClr val="accent2"/>
                </a:solidFill>
              </a:rPr>
              <a:t>PowerTeacher</a:t>
            </a:r>
            <a:r>
              <a:rPr lang="en-US" sz="3600" dirty="0">
                <a:solidFill>
                  <a:schemeClr val="accent2"/>
                </a:solidFill>
              </a:rPr>
              <a:t> login at:  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    </a:t>
            </a:r>
            <a:r>
              <a:rPr lang="en-US" sz="3600" dirty="0">
                <a:solidFill>
                  <a:schemeClr val="accent2"/>
                </a:solidFill>
                <a:hlinkClick r:id="rId2"/>
              </a:rPr>
              <a:t>https://ps.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hlinkClick r:id="rId2"/>
              </a:rPr>
              <a:t>XXX</a:t>
            </a:r>
            <a:r>
              <a:rPr lang="en-US" sz="3600" dirty="0">
                <a:solidFill>
                  <a:schemeClr val="accent2"/>
                </a:solidFill>
                <a:hlinkClick r:id="rId2"/>
              </a:rPr>
              <a:t>.misd.net/teachers/pw.html</a:t>
            </a:r>
            <a:endParaRPr lang="en-US" sz="3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</a:rPr>
              <a:t>2. Follow the prompts to set up a new login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574" y="4813204"/>
            <a:ext cx="4795398" cy="457595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12080" y="4915261"/>
            <a:ext cx="3618411" cy="37976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06009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848" y="3827560"/>
            <a:ext cx="5439909" cy="4347845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Shape 736"/>
          <p:cNvSpPr>
            <a:spLocks noGrp="1"/>
          </p:cNvSpPr>
          <p:nvPr>
            <p:ph type="body" sz="quarter" idx="13"/>
          </p:nvPr>
        </p:nvSpPr>
        <p:spPr>
          <a:xfrm>
            <a:off x="546100" y="8322733"/>
            <a:ext cx="11837891" cy="469901"/>
          </a:xfrm>
          <a:prstGeom prst="rect">
            <a:avLst/>
          </a:prstGeom>
        </p:spPr>
        <p:txBody>
          <a:bodyPr/>
          <a:lstStyle/>
          <a:p>
            <a:r>
              <a:t>Grading &gt; Scoresheet &gt; (select a score cell) &gt; Comment icon</a:t>
            </a:r>
          </a:p>
        </p:txBody>
      </p:sp>
      <p:sp>
        <p:nvSpPr>
          <p:cNvPr id="735" name="Shape 735"/>
          <p:cNvSpPr>
            <a:spLocks noGrp="1"/>
          </p:cNvSpPr>
          <p:nvPr>
            <p:ph type="title"/>
          </p:nvPr>
        </p:nvSpPr>
        <p:spPr>
          <a:xfrm>
            <a:off x="216984" y="0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Add Comments</a:t>
            </a:r>
            <a:r>
              <a:rPr lang="en-US" dirty="0">
                <a:solidFill>
                  <a:schemeClr val="accent1"/>
                </a:solidFill>
              </a:rPr>
              <a:t> (for an assignment)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737" name="Shape 737"/>
          <p:cNvSpPr>
            <a:spLocks noGrp="1"/>
          </p:cNvSpPr>
          <p:nvPr>
            <p:ph type="body" sz="quarter" idx="1"/>
          </p:nvPr>
        </p:nvSpPr>
        <p:spPr>
          <a:xfrm>
            <a:off x="755650" y="1698010"/>
            <a:ext cx="11912601" cy="17329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sz="3200" dirty="0"/>
              <a:t>Enter comments manually or use the comment bank</a:t>
            </a:r>
          </a:p>
          <a:p>
            <a:r>
              <a:rPr sz="3200" dirty="0"/>
              <a:t>Use the smart text feature to personalize comments for one or more students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(NEW Feature)</a:t>
            </a:r>
            <a:endParaRPr sz="3200" dirty="0">
              <a:solidFill>
                <a:srgbClr val="FF0000"/>
              </a:solidFill>
            </a:endParaRPr>
          </a:p>
        </p:txBody>
      </p:sp>
      <p:pic>
        <p:nvPicPr>
          <p:cNvPr id="738" name="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7352" y="3837506"/>
            <a:ext cx="4913583" cy="4327952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739" name="Shape 739"/>
          <p:cNvSpPr/>
          <p:nvPr/>
        </p:nvSpPr>
        <p:spPr>
          <a:xfrm>
            <a:off x="1440724" y="6149449"/>
            <a:ext cx="4794157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t>Enter a student’s name, then fill the comment to all empty cells to trigger the smart text function.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903" y="8322733"/>
            <a:ext cx="9774087" cy="49381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>
            <a:spLocks noGrp="1"/>
          </p:cNvSpPr>
          <p:nvPr>
            <p:ph type="body" sz="quarter" idx="13"/>
          </p:nvPr>
        </p:nvSpPr>
        <p:spPr>
          <a:xfrm>
            <a:off x="583454" y="8265297"/>
            <a:ext cx="11837891" cy="584775"/>
          </a:xfrm>
          <a:prstGeom prst="rect">
            <a:avLst/>
          </a:prstGeom>
        </p:spPr>
        <p:txBody>
          <a:bodyPr/>
          <a:lstStyle/>
          <a:p>
            <a:r>
              <a:rPr sz="3200" dirty="0"/>
              <a:t>Grading &gt; Scoresheet &gt; (select a score cell)</a:t>
            </a:r>
          </a:p>
        </p:txBody>
      </p:sp>
      <p:sp>
        <p:nvSpPr>
          <p:cNvPr id="721" name="Shape 721"/>
          <p:cNvSpPr>
            <a:spLocks noGrp="1"/>
          </p:cNvSpPr>
          <p:nvPr>
            <p:ph type="title"/>
          </p:nvPr>
        </p:nvSpPr>
        <p:spPr>
          <a:xfrm>
            <a:off x="350334" y="-423191"/>
            <a:ext cx="11363203" cy="15407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A Note About Score Codes and Special Codes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722" name="Shape 722"/>
          <p:cNvSpPr>
            <a:spLocks noGrp="1"/>
          </p:cNvSpPr>
          <p:nvPr>
            <p:ph type="body" sz="quarter" idx="1"/>
          </p:nvPr>
        </p:nvSpPr>
        <p:spPr>
          <a:xfrm>
            <a:off x="583454" y="3682914"/>
            <a:ext cx="11912601" cy="20744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SzTx/>
              <a:buNone/>
            </a:pPr>
            <a:r>
              <a:rPr lang="en-US" sz="3600" b="1" u="sng" dirty="0"/>
              <a:t>Special Codes:</a:t>
            </a:r>
            <a:br>
              <a:rPr lang="en-US" sz="3600" dirty="0"/>
            </a:br>
            <a:r>
              <a:rPr lang="en-US" sz="3600" dirty="0"/>
              <a:t>-Are found on the Score Inspector</a:t>
            </a:r>
          </a:p>
          <a:p>
            <a:pPr marL="0" indent="0">
              <a:buSzTx/>
              <a:buNone/>
            </a:pPr>
            <a:r>
              <a:rPr lang="en-US" sz="3600" dirty="0"/>
              <a:t>-Do not affect grades, just a visual cue </a:t>
            </a:r>
            <a:br>
              <a:rPr lang="en-US" sz="3600" dirty="0"/>
            </a:br>
            <a:r>
              <a:rPr lang="en-US" sz="3600" dirty="0"/>
              <a:t>(exception = Exempt)</a:t>
            </a:r>
          </a:p>
          <a:p>
            <a:pPr marL="0" indent="0">
              <a:buSzTx/>
              <a:buNone/>
            </a:pPr>
            <a:endParaRPr lang="en-US" sz="3600" dirty="0"/>
          </a:p>
          <a:p>
            <a:pPr marL="0" indent="0">
              <a:buSzTx/>
              <a:buNone/>
            </a:pPr>
            <a:r>
              <a:rPr lang="en-US" sz="3600" b="1" u="sng" dirty="0"/>
              <a:t>Score Codes:</a:t>
            </a:r>
          </a:p>
          <a:p>
            <a:pPr marL="0" indent="0">
              <a:buSzTx/>
              <a:buNone/>
            </a:pPr>
            <a:r>
              <a:rPr lang="en-US" sz="3600" dirty="0"/>
              <a:t>-Codes that define a grade</a:t>
            </a:r>
          </a:p>
          <a:p>
            <a:pPr marL="0" indent="0">
              <a:buSzTx/>
              <a:buNone/>
            </a:pPr>
            <a:r>
              <a:rPr lang="en-US" sz="3600" dirty="0"/>
              <a:t>-For now must be created by the </a:t>
            </a:r>
            <a:br>
              <a:rPr lang="en-US" sz="3600" dirty="0"/>
            </a:br>
            <a:r>
              <a:rPr lang="en-US" sz="3600" dirty="0"/>
              <a:t> district</a:t>
            </a:r>
          </a:p>
        </p:txBody>
      </p:sp>
      <p:pic>
        <p:nvPicPr>
          <p:cNvPr id="724" name="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45140" y="1558272"/>
            <a:ext cx="3341517" cy="6323732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057" y="8211532"/>
            <a:ext cx="8515393" cy="7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80008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>
            <a:spLocks noGrp="1"/>
          </p:cNvSpPr>
          <p:nvPr>
            <p:ph type="title"/>
          </p:nvPr>
        </p:nvSpPr>
        <p:spPr>
          <a:xfrm>
            <a:off x="464634" y="207373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Now it’s Your Turn</a:t>
            </a:r>
          </a:p>
        </p:txBody>
      </p:sp>
      <p:sp>
        <p:nvSpPr>
          <p:cNvPr id="754" name="Shape 754"/>
          <p:cNvSpPr>
            <a:spLocks noGrp="1"/>
          </p:cNvSpPr>
          <p:nvPr>
            <p:ph type="body" idx="1"/>
          </p:nvPr>
        </p:nvSpPr>
        <p:spPr>
          <a:xfrm>
            <a:off x="1123950" y="2433909"/>
            <a:ext cx="11747500" cy="53956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Try out these activities:</a:t>
            </a:r>
            <a:endParaRPr sz="3600" b="1" dirty="0"/>
          </a:p>
          <a:p>
            <a:endParaRPr dirty="0"/>
          </a:p>
          <a:p>
            <a:pPr lvl="1"/>
            <a:r>
              <a:rPr sz="3200" dirty="0"/>
              <a:t>Create a Category that Will Not Count in the Final Grade</a:t>
            </a:r>
            <a:r>
              <a:rPr lang="en-US" sz="3200" dirty="0"/>
              <a:t> (works like a checklist - </a:t>
            </a:r>
            <a:r>
              <a:rPr lang="en-US" sz="3200" dirty="0">
                <a:solidFill>
                  <a:srgbClr val="FF0000"/>
                </a:solidFill>
              </a:rPr>
              <a:t>NEW</a:t>
            </a:r>
            <a:r>
              <a:rPr lang="en-US" sz="3200" dirty="0"/>
              <a:t>)</a:t>
            </a:r>
            <a:endParaRPr sz="3200" dirty="0"/>
          </a:p>
          <a:p>
            <a:pPr lvl="1"/>
            <a:r>
              <a:rPr sz="3200" dirty="0"/>
              <a:t>Mark an Assignment as Late</a:t>
            </a:r>
            <a:endParaRPr lang="en-US" sz="3200" dirty="0"/>
          </a:p>
          <a:p>
            <a:pPr lvl="1"/>
            <a:r>
              <a:rPr sz="3200" dirty="0"/>
              <a:t>Duplicate an Assignment and Assign it to Individual Students</a:t>
            </a:r>
            <a:endParaRPr lang="en-US" sz="3200" dirty="0"/>
          </a:p>
          <a:p>
            <a:pPr lvl="1"/>
            <a:r>
              <a:rPr lang="en-US" sz="3200" dirty="0"/>
              <a:t>Create an Extra Credit Assignment</a:t>
            </a:r>
            <a:endParaRPr sz="3200" dirty="0"/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Quick</a:t>
            </a:r>
            <a:r>
              <a:rPr sz="5400" dirty="0">
                <a:solidFill>
                  <a:schemeClr val="accent1"/>
                </a:solidFill>
              </a:rPr>
              <a:t> Review</a:t>
            </a:r>
            <a:r>
              <a:rPr lang="en-US" sz="5400" dirty="0">
                <a:solidFill>
                  <a:schemeClr val="accent1"/>
                </a:solidFill>
              </a:rPr>
              <a:t> (time permitting)</a:t>
            </a:r>
            <a:endParaRPr sz="5400" dirty="0">
              <a:solidFill>
                <a:schemeClr val="accent1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A4385E9-08BE-49DB-80C0-2DAB7D980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7757120" y="4406900"/>
            <a:ext cx="1275160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/>
            </a:lvl1pPr>
          </a:lstStyle>
          <a:p>
            <a:pPr>
              <a:defRPr sz="1200"/>
            </a:pPr>
            <a:r>
              <a:rPr sz="14400"/>
              <a:t>}</a:t>
            </a:r>
          </a:p>
        </p:txBody>
      </p:sp>
      <p:sp>
        <p:nvSpPr>
          <p:cNvPr id="759" name="Shape 759"/>
          <p:cNvSpPr/>
          <p:nvPr/>
        </p:nvSpPr>
        <p:spPr>
          <a:xfrm>
            <a:off x="9258944" y="5461000"/>
            <a:ext cx="557512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#1</a:t>
            </a:r>
          </a:p>
        </p:txBody>
      </p:sp>
      <p:grpSp>
        <p:nvGrpSpPr>
          <p:cNvPr id="762" name="Group 762"/>
          <p:cNvGrpSpPr/>
          <p:nvPr/>
        </p:nvGrpSpPr>
        <p:grpSpPr>
          <a:xfrm>
            <a:off x="2613347" y="6883400"/>
            <a:ext cx="1465933" cy="2324100"/>
            <a:chOff x="0" y="0"/>
            <a:chExt cx="1465932" cy="2324100"/>
          </a:xfrm>
        </p:grpSpPr>
        <p:sp>
          <p:nvSpPr>
            <p:cNvPr id="760" name="Shape 760"/>
            <p:cNvSpPr/>
            <p:nvPr/>
          </p:nvSpPr>
          <p:spPr>
            <a:xfrm>
              <a:off x="0" y="1054100"/>
              <a:ext cx="335906" cy="292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r>
                <a:t>#2</a:t>
              </a:r>
            </a:p>
          </p:txBody>
        </p:sp>
        <p:sp>
          <p:nvSpPr>
            <p:cNvPr id="761" name="Shape 761"/>
            <p:cNvSpPr/>
            <p:nvPr/>
          </p:nvSpPr>
          <p:spPr>
            <a:xfrm>
              <a:off x="190772" y="0"/>
              <a:ext cx="1275161" cy="2324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4400"/>
              </a:lvl1pPr>
            </a:lstStyle>
            <a:p>
              <a:r>
                <a:t>{</a:t>
              </a:r>
            </a:p>
          </p:txBody>
        </p:sp>
      </p:grpSp>
      <p:sp>
        <p:nvSpPr>
          <p:cNvPr id="763" name="Shape 763"/>
          <p:cNvSpPr>
            <a:spLocks noGrp="1"/>
          </p:cNvSpPr>
          <p:nvPr>
            <p:ph type="body" sz="half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764" name="Shape 76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 1</a:t>
            </a:r>
          </a:p>
        </p:txBody>
      </p:sp>
      <p:sp>
        <p:nvSpPr>
          <p:cNvPr id="765" name="Shape 765"/>
          <p:cNvSpPr>
            <a:spLocks noGrp="1"/>
          </p:cNvSpPr>
          <p:nvPr>
            <p:ph type="body" sz="quarter" idx="15"/>
          </p:nvPr>
        </p:nvSpPr>
        <p:spPr>
          <a:xfrm>
            <a:off x="1841738" y="1854885"/>
            <a:ext cx="9321324" cy="646331"/>
          </a:xfrm>
          <a:prstGeom prst="rect">
            <a:avLst/>
          </a:prstGeom>
        </p:spPr>
        <p:txBody>
          <a:bodyPr/>
          <a:lstStyle/>
          <a:p>
            <a:r>
              <a:rPr sz="3600" dirty="0"/>
              <a:t>Where do you click to add a new assignment?</a:t>
            </a:r>
          </a:p>
        </p:txBody>
      </p:sp>
      <p:pic>
        <p:nvPicPr>
          <p:cNvPr id="766" name="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8150" y="4184289"/>
            <a:ext cx="9588500" cy="5029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8150" y="4184289"/>
            <a:ext cx="9588500" cy="5029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769" name="Shape 769"/>
          <p:cNvSpPr/>
          <p:nvPr/>
        </p:nvSpPr>
        <p:spPr>
          <a:xfrm>
            <a:off x="8641181" y="4128695"/>
            <a:ext cx="1578456" cy="712844"/>
          </a:xfrm>
          <a:prstGeom prst="ellipse">
            <a:avLst/>
          </a:prstGeom>
          <a:ln w="88900">
            <a:solidFill>
              <a:srgbClr val="E14854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770" name="Shape 770"/>
          <p:cNvSpPr>
            <a:spLocks noGrp="1"/>
          </p:cNvSpPr>
          <p:nvPr>
            <p:ph type="body" sz="half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771" name="Shape 77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Answer 1</a:t>
            </a:r>
          </a:p>
        </p:txBody>
      </p:sp>
      <p:sp>
        <p:nvSpPr>
          <p:cNvPr id="772" name="Shape 772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Where do you click to add a new assignment?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>
            <a:spLocks noGrp="1"/>
          </p:cNvSpPr>
          <p:nvPr>
            <p:ph type="body" sz="quarter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775" name="Shape 775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</a:t>
            </a:r>
          </a:p>
        </p:txBody>
      </p:sp>
      <p:sp>
        <p:nvSpPr>
          <p:cNvPr id="776" name="Shape 776"/>
          <p:cNvSpPr>
            <a:spLocks noGrp="1"/>
          </p:cNvSpPr>
          <p:nvPr>
            <p:ph type="body" sz="quarter" idx="15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777" name="Shape 777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</a:t>
            </a:r>
          </a:p>
        </p:txBody>
      </p:sp>
      <p:sp>
        <p:nvSpPr>
          <p:cNvPr id="778" name="Shape 778"/>
          <p:cNvSpPr>
            <a:spLocks noGrp="1"/>
          </p:cNvSpPr>
          <p:nvPr>
            <p:ph type="body" sz="quarter" idx="17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>
              <a:buSzTx/>
              <a:buNone/>
            </a:pPr>
            <a:endParaRPr>
              <a:noFill/>
            </a:endParaRPr>
          </a:p>
        </p:txBody>
      </p:sp>
      <p:sp>
        <p:nvSpPr>
          <p:cNvPr id="779" name="Shape 779"/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</a:t>
            </a:r>
          </a:p>
        </p:txBody>
      </p:sp>
      <p:sp>
        <p:nvSpPr>
          <p:cNvPr id="780" name="Shape 780"/>
          <p:cNvSpPr>
            <a:spLocks noGrp="1"/>
          </p:cNvSpPr>
          <p:nvPr>
            <p:ph type="body" sz="quarter" idx="19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781" name="Shape 781"/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</a:t>
            </a:r>
          </a:p>
        </p:txBody>
      </p:sp>
      <p:sp>
        <p:nvSpPr>
          <p:cNvPr id="782" name="Shape 782"/>
          <p:cNvSpPr>
            <a:spLocks noGrp="1"/>
          </p:cNvSpPr>
          <p:nvPr>
            <p:ph type="body" sz="quarter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783" name="Shape 783"/>
          <p:cNvSpPr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</a:t>
            </a:r>
          </a:p>
        </p:txBody>
      </p:sp>
      <p:sp>
        <p:nvSpPr>
          <p:cNvPr id="784" name="Shape 784"/>
          <p:cNvSpPr>
            <a:spLocks noGrp="1"/>
          </p:cNvSpPr>
          <p:nvPr>
            <p:ph type="body" sz="quarter" idx="2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785" name="Shape 785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</a:t>
            </a:r>
          </a:p>
        </p:txBody>
      </p:sp>
      <p:sp>
        <p:nvSpPr>
          <p:cNvPr id="786" name="Shape 786"/>
          <p:cNvSpPr>
            <a:spLocks noGrp="1"/>
          </p:cNvSpPr>
          <p:nvPr>
            <p:ph type="body" sz="quarter" idx="25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787" name="Shape 787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</a:t>
            </a:r>
          </a:p>
        </p:txBody>
      </p:sp>
      <p:sp>
        <p:nvSpPr>
          <p:cNvPr id="788" name="Shape 788"/>
          <p:cNvSpPr>
            <a:spLocks noGrp="1"/>
          </p:cNvSpPr>
          <p:nvPr>
            <p:ph type="body" sz="quarter" idx="27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789" name="Shape 789"/>
          <p:cNvSpPr>
            <a:spLocks noGrp="1"/>
          </p:cNvSpPr>
          <p:nvPr>
            <p:ph type="body" sz="quarter" idx="2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</a:t>
            </a:r>
          </a:p>
        </p:txBody>
      </p:sp>
      <p:sp>
        <p:nvSpPr>
          <p:cNvPr id="794" name="Shape 794"/>
          <p:cNvSpPr>
            <a:spLocks noGrp="1"/>
          </p:cNvSpPr>
          <p:nvPr>
            <p:ph type="body" sz="quarter" idx="29"/>
          </p:nvPr>
        </p:nvSpPr>
        <p:spPr>
          <a:xfrm>
            <a:off x="8153400" y="2260600"/>
            <a:ext cx="3513652" cy="711200"/>
          </a:xfrm>
          <a:prstGeom prst="rect">
            <a:avLst/>
          </a:prstGeom>
        </p:spPr>
        <p:txBody>
          <a:bodyPr/>
          <a:lstStyle/>
          <a:p>
            <a:r>
              <a:t>Indicates that an assignment is exempt</a:t>
            </a:r>
          </a:p>
        </p:txBody>
      </p:sp>
      <p:sp>
        <p:nvSpPr>
          <p:cNvPr id="795" name="Shape 795"/>
          <p:cNvSpPr>
            <a:spLocks noGrp="1"/>
          </p:cNvSpPr>
          <p:nvPr>
            <p:ph type="body" sz="quarter" idx="30"/>
          </p:nvPr>
        </p:nvSpPr>
        <p:spPr>
          <a:xfrm>
            <a:off x="8153400" y="4000500"/>
            <a:ext cx="3646178" cy="711200"/>
          </a:xfrm>
          <a:prstGeom prst="rect">
            <a:avLst/>
          </a:prstGeom>
        </p:spPr>
        <p:txBody>
          <a:bodyPr/>
          <a:lstStyle/>
          <a:p>
            <a:r>
              <a:t>Indicates that an assignment is incomplete</a:t>
            </a:r>
          </a:p>
        </p:txBody>
      </p:sp>
      <p:sp>
        <p:nvSpPr>
          <p:cNvPr id="796" name="Shape 796"/>
          <p:cNvSpPr>
            <a:spLocks noGrp="1"/>
          </p:cNvSpPr>
          <p:nvPr>
            <p:ph type="body" sz="quarter" idx="31"/>
          </p:nvPr>
        </p:nvSpPr>
        <p:spPr>
          <a:xfrm>
            <a:off x="8153400" y="5740400"/>
            <a:ext cx="3646178" cy="711200"/>
          </a:xfrm>
          <a:prstGeom prst="rect">
            <a:avLst/>
          </a:prstGeom>
        </p:spPr>
        <p:txBody>
          <a:bodyPr/>
          <a:lstStyle/>
          <a:p>
            <a:r>
              <a:t>Indicates that a comment was added</a:t>
            </a:r>
          </a:p>
        </p:txBody>
      </p:sp>
      <p:sp>
        <p:nvSpPr>
          <p:cNvPr id="797" name="Shape 797"/>
          <p:cNvSpPr>
            <a:spLocks noGrp="1"/>
          </p:cNvSpPr>
          <p:nvPr>
            <p:ph type="body" sz="quarter" idx="32"/>
          </p:nvPr>
        </p:nvSpPr>
        <p:spPr>
          <a:xfrm>
            <a:off x="8153400" y="7480300"/>
            <a:ext cx="3513652" cy="711200"/>
          </a:xfrm>
          <a:prstGeom prst="rect">
            <a:avLst/>
          </a:prstGeom>
        </p:spPr>
        <p:txBody>
          <a:bodyPr/>
          <a:lstStyle/>
          <a:p>
            <a:r>
              <a:t>Indicates that an assignment is late</a:t>
            </a:r>
          </a:p>
        </p:txBody>
      </p:sp>
      <p:sp>
        <p:nvSpPr>
          <p:cNvPr id="798" name="Shape 798"/>
          <p:cNvSpPr>
            <a:spLocks noGrp="1"/>
          </p:cNvSpPr>
          <p:nvPr>
            <p:ph type="body" sz="quarter" idx="33"/>
          </p:nvPr>
        </p:nvSpPr>
        <p:spPr>
          <a:xfrm>
            <a:off x="-12722" y="391524"/>
            <a:ext cx="13004801" cy="965201"/>
          </a:xfrm>
          <a:prstGeom prst="rect">
            <a:avLst/>
          </a:prstGeom>
        </p:spPr>
        <p:txBody>
          <a:bodyPr/>
          <a:lstStyle/>
          <a:p>
            <a:r>
              <a:t>Question 2 - Matching</a:t>
            </a:r>
          </a:p>
          <a:p>
            <a:r>
              <a:t>Match the flag or icon with its definition.</a:t>
            </a:r>
          </a:p>
        </p:txBody>
      </p:sp>
      <p:sp>
        <p:nvSpPr>
          <p:cNvPr id="790" name="Shape 790"/>
          <p:cNvSpPr/>
          <p:nvPr/>
        </p:nvSpPr>
        <p:spPr>
          <a:xfrm>
            <a:off x="8010822" y="2425700"/>
            <a:ext cx="2286001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7200">
              <a:defRPr sz="2000" b="1"/>
            </a:lvl1pPr>
          </a:lstStyle>
          <a:p>
            <a:r>
              <a:t>Answer 1</a:t>
            </a:r>
          </a:p>
        </p:txBody>
      </p:sp>
      <p:sp>
        <p:nvSpPr>
          <p:cNvPr id="791" name="Shape 791"/>
          <p:cNvSpPr/>
          <p:nvPr/>
        </p:nvSpPr>
        <p:spPr>
          <a:xfrm>
            <a:off x="8010822" y="4203700"/>
            <a:ext cx="2273301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7200">
              <a:defRPr sz="2000" b="1"/>
            </a:lvl1pPr>
          </a:lstStyle>
          <a:p>
            <a:r>
              <a:t>Answer 2</a:t>
            </a:r>
          </a:p>
        </p:txBody>
      </p:sp>
      <p:sp>
        <p:nvSpPr>
          <p:cNvPr id="792" name="Shape 792"/>
          <p:cNvSpPr/>
          <p:nvPr/>
        </p:nvSpPr>
        <p:spPr>
          <a:xfrm>
            <a:off x="8010822" y="5956300"/>
            <a:ext cx="2286001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7200">
              <a:defRPr sz="2000" b="1"/>
            </a:lvl1pPr>
          </a:lstStyle>
          <a:p>
            <a:r>
              <a:t>Answer 3</a:t>
            </a:r>
          </a:p>
        </p:txBody>
      </p:sp>
      <p:sp>
        <p:nvSpPr>
          <p:cNvPr id="793" name="Shape 793"/>
          <p:cNvSpPr/>
          <p:nvPr/>
        </p:nvSpPr>
        <p:spPr>
          <a:xfrm>
            <a:off x="8010822" y="7696200"/>
            <a:ext cx="2273301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7200">
              <a:defRPr sz="2000" b="1"/>
            </a:lvl1pPr>
          </a:lstStyle>
          <a:p>
            <a:r>
              <a:t>Answer 4</a:t>
            </a:r>
          </a:p>
        </p:txBody>
      </p:sp>
      <p:pic>
        <p:nvPicPr>
          <p:cNvPr id="799" name="comm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0200" y="2044700"/>
            <a:ext cx="11430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0" name="exemp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0200" y="3727450"/>
            <a:ext cx="11430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la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70200" y="5511800"/>
            <a:ext cx="11430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incomplete_v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70200" y="7200900"/>
            <a:ext cx="1143000" cy="114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>
            <a:spLocks noGrp="1"/>
          </p:cNvSpPr>
          <p:nvPr>
            <p:ph type="body" sz="quarter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05" name="Shape 805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</a:t>
            </a:r>
          </a:p>
        </p:txBody>
      </p:sp>
      <p:sp>
        <p:nvSpPr>
          <p:cNvPr id="806" name="Shape 806"/>
          <p:cNvSpPr>
            <a:spLocks noGrp="1"/>
          </p:cNvSpPr>
          <p:nvPr>
            <p:ph type="body" sz="quarter" idx="15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07" name="Shape 807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</a:t>
            </a:r>
          </a:p>
        </p:txBody>
      </p:sp>
      <p:sp>
        <p:nvSpPr>
          <p:cNvPr id="808" name="Shape 808"/>
          <p:cNvSpPr>
            <a:spLocks noGrp="1"/>
          </p:cNvSpPr>
          <p:nvPr>
            <p:ph type="body" sz="quarter" idx="17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09" name="Shape 809"/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</a:t>
            </a:r>
          </a:p>
        </p:txBody>
      </p:sp>
      <p:sp>
        <p:nvSpPr>
          <p:cNvPr id="810" name="Shape 810"/>
          <p:cNvSpPr>
            <a:spLocks noGrp="1"/>
          </p:cNvSpPr>
          <p:nvPr>
            <p:ph type="body" sz="quarter" idx="19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11" name="Shape 811"/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</a:t>
            </a:r>
          </a:p>
        </p:txBody>
      </p:sp>
      <p:sp>
        <p:nvSpPr>
          <p:cNvPr id="812" name="Shape 812"/>
          <p:cNvSpPr>
            <a:spLocks noGrp="1"/>
          </p:cNvSpPr>
          <p:nvPr>
            <p:ph type="body" sz="quarter" idx="21"/>
          </p:nvPr>
        </p:nvSpPr>
        <p:spPr>
          <a:prstGeom prst="roundRect">
            <a:avLst>
              <a:gd name="adj" fmla="val 50000"/>
            </a:avLst>
          </a:prstGeom>
          <a:solidFill>
            <a:srgbClr val="FFC764"/>
          </a:solidFill>
          <a:ln>
            <a:solidFill>
              <a:srgbClr val="F7A81E"/>
            </a:solidFill>
          </a:ln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13" name="Shape 813"/>
          <p:cNvSpPr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</a:t>
            </a:r>
          </a:p>
        </p:txBody>
      </p:sp>
      <p:sp>
        <p:nvSpPr>
          <p:cNvPr id="814" name="Shape 814"/>
          <p:cNvSpPr>
            <a:spLocks noGrp="1"/>
          </p:cNvSpPr>
          <p:nvPr>
            <p:ph type="body" sz="quarter" idx="23"/>
          </p:nvPr>
        </p:nvSpPr>
        <p:spPr>
          <a:prstGeom prst="roundRect">
            <a:avLst>
              <a:gd name="adj" fmla="val 50000"/>
            </a:avLst>
          </a:prstGeom>
          <a:solidFill>
            <a:srgbClr val="FF958D"/>
          </a:solidFill>
          <a:ln>
            <a:solidFill>
              <a:srgbClr val="E14854"/>
            </a:solidFill>
          </a:ln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15" name="Shape 815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</a:t>
            </a:r>
          </a:p>
        </p:txBody>
      </p:sp>
      <p:sp>
        <p:nvSpPr>
          <p:cNvPr id="816" name="Shape 816"/>
          <p:cNvSpPr>
            <a:spLocks noGrp="1"/>
          </p:cNvSpPr>
          <p:nvPr>
            <p:ph type="body" sz="quarter" idx="25"/>
          </p:nvPr>
        </p:nvSpPr>
        <p:spPr>
          <a:prstGeom prst="roundRect">
            <a:avLst>
              <a:gd name="adj" fmla="val 50000"/>
            </a:avLst>
          </a:prstGeom>
          <a:solidFill>
            <a:srgbClr val="B8E070"/>
          </a:solidFill>
          <a:ln>
            <a:solidFill>
              <a:srgbClr val="7DB556"/>
            </a:solidFill>
          </a:ln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17" name="Shape 817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</a:t>
            </a:r>
          </a:p>
        </p:txBody>
      </p:sp>
      <p:sp>
        <p:nvSpPr>
          <p:cNvPr id="818" name="Shape 818"/>
          <p:cNvSpPr>
            <a:spLocks noGrp="1"/>
          </p:cNvSpPr>
          <p:nvPr>
            <p:ph type="body" sz="quarter" idx="27"/>
          </p:nvPr>
        </p:nvSpPr>
        <p:spPr>
          <a:prstGeom prst="roundRect">
            <a:avLst>
              <a:gd name="adj" fmla="val 50000"/>
            </a:avLst>
          </a:prstGeom>
          <a:solidFill>
            <a:srgbClr val="99DCCE"/>
          </a:solidFill>
          <a:ln>
            <a:solidFill>
              <a:srgbClr val="62BAB8"/>
            </a:solidFill>
          </a:ln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19" name="Shape 819"/>
          <p:cNvSpPr>
            <a:spLocks noGrp="1"/>
          </p:cNvSpPr>
          <p:nvPr>
            <p:ph type="body" sz="quarter" idx="2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</a:t>
            </a:r>
          </a:p>
        </p:txBody>
      </p:sp>
      <p:sp>
        <p:nvSpPr>
          <p:cNvPr id="820" name="Shape 820"/>
          <p:cNvSpPr/>
          <p:nvPr/>
        </p:nvSpPr>
        <p:spPr>
          <a:xfrm>
            <a:off x="-12722" y="391524"/>
            <a:ext cx="13004801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sz="2800">
                <a:solidFill>
                  <a:srgbClr val="042C40"/>
                </a:solidFill>
              </a:defRPr>
            </a:pPr>
            <a:r>
              <a:rPr dirty="0"/>
              <a:t>Answer 2 - Matching</a:t>
            </a:r>
          </a:p>
          <a:p>
            <a:pPr defTabSz="457200">
              <a:defRPr sz="2800">
                <a:solidFill>
                  <a:srgbClr val="042C40"/>
                </a:solidFill>
              </a:defRPr>
            </a:pPr>
            <a:r>
              <a:rPr dirty="0"/>
              <a:t>Match the flag or icon with its definition.</a:t>
            </a:r>
            <a:endParaRPr lang="en-US" dirty="0"/>
          </a:p>
          <a:p>
            <a:pPr defTabSz="457200">
              <a:defRPr sz="2800">
                <a:solidFill>
                  <a:srgbClr val="042C40"/>
                </a:solidFill>
              </a:defRPr>
            </a:pPr>
            <a:r>
              <a:rPr lang="en-US" dirty="0"/>
              <a:t>(Matching colors are correct pairs)</a:t>
            </a:r>
            <a:endParaRPr dirty="0"/>
          </a:p>
        </p:txBody>
      </p:sp>
      <p:sp>
        <p:nvSpPr>
          <p:cNvPr id="821" name="Shape 821"/>
          <p:cNvSpPr/>
          <p:nvPr/>
        </p:nvSpPr>
        <p:spPr>
          <a:xfrm>
            <a:off x="8153400" y="2260600"/>
            <a:ext cx="351365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2000">
                <a:solidFill>
                  <a:srgbClr val="042C40"/>
                </a:solidFill>
              </a:defRPr>
            </a:lvl1pPr>
          </a:lstStyle>
          <a:p>
            <a:r>
              <a:t>Indicates that an assignment is exempt</a:t>
            </a:r>
          </a:p>
        </p:txBody>
      </p:sp>
      <p:sp>
        <p:nvSpPr>
          <p:cNvPr id="822" name="Shape 822"/>
          <p:cNvSpPr/>
          <p:nvPr/>
        </p:nvSpPr>
        <p:spPr>
          <a:xfrm>
            <a:off x="8153400" y="4000500"/>
            <a:ext cx="3646178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2000">
                <a:solidFill>
                  <a:srgbClr val="042C40"/>
                </a:solidFill>
              </a:defRPr>
            </a:lvl1pPr>
          </a:lstStyle>
          <a:p>
            <a:r>
              <a:t>Indicates that an assignment is incomplete</a:t>
            </a:r>
          </a:p>
        </p:txBody>
      </p:sp>
      <p:sp>
        <p:nvSpPr>
          <p:cNvPr id="823" name="Shape 823"/>
          <p:cNvSpPr/>
          <p:nvPr/>
        </p:nvSpPr>
        <p:spPr>
          <a:xfrm>
            <a:off x="8153400" y="5740400"/>
            <a:ext cx="3646178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2000">
                <a:solidFill>
                  <a:srgbClr val="042C40"/>
                </a:solidFill>
              </a:defRPr>
            </a:lvl1pPr>
          </a:lstStyle>
          <a:p>
            <a:r>
              <a:t>Indicates that a comment was added</a:t>
            </a:r>
          </a:p>
        </p:txBody>
      </p:sp>
      <p:sp>
        <p:nvSpPr>
          <p:cNvPr id="824" name="Shape 824"/>
          <p:cNvSpPr/>
          <p:nvPr/>
        </p:nvSpPr>
        <p:spPr>
          <a:xfrm>
            <a:off x="8153400" y="7480300"/>
            <a:ext cx="351365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2000">
                <a:solidFill>
                  <a:srgbClr val="042C40"/>
                </a:solidFill>
              </a:defRPr>
            </a:lvl1pPr>
          </a:lstStyle>
          <a:p>
            <a:r>
              <a:t>Indicates that an assignment is late</a:t>
            </a:r>
          </a:p>
        </p:txBody>
      </p:sp>
      <p:pic>
        <p:nvPicPr>
          <p:cNvPr id="825" name="comm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0200" y="2044700"/>
            <a:ext cx="11430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6" name="exemp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0200" y="3727450"/>
            <a:ext cx="11430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7" name="la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70200" y="5511800"/>
            <a:ext cx="11430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8" name="incomplete_v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70200" y="7200900"/>
            <a:ext cx="1143000" cy="114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>
            <a:spLocks noGrp="1"/>
          </p:cNvSpPr>
          <p:nvPr>
            <p:ph type="body" sz="half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31" name="Shape 83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 3</a:t>
            </a:r>
          </a:p>
        </p:txBody>
      </p:sp>
      <p:sp>
        <p:nvSpPr>
          <p:cNvPr id="832" name="Shape 832"/>
          <p:cNvSpPr>
            <a:spLocks noGrp="1"/>
          </p:cNvSpPr>
          <p:nvPr>
            <p:ph type="body" sz="quarter" idx="15"/>
          </p:nvPr>
        </p:nvSpPr>
        <p:spPr>
          <a:xfrm>
            <a:off x="1841738" y="1911350"/>
            <a:ext cx="9321324" cy="1397000"/>
          </a:xfrm>
          <a:prstGeom prst="rect">
            <a:avLst/>
          </a:prstGeom>
        </p:spPr>
        <p:txBody>
          <a:bodyPr/>
          <a:lstStyle/>
          <a:p>
            <a:r>
              <a:t>Where do you click in PowerTeacher Pro to begin the process of adding a class description?</a:t>
            </a:r>
          </a:p>
        </p:txBody>
      </p:sp>
      <p:pic>
        <p:nvPicPr>
          <p:cNvPr id="833" name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1631" y="3968974"/>
            <a:ext cx="7761538" cy="558201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>
            <a:spLocks noGrp="1"/>
          </p:cNvSpPr>
          <p:nvPr>
            <p:ph type="body" sz="half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36" name="Shape 83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Answer 3</a:t>
            </a:r>
          </a:p>
        </p:txBody>
      </p:sp>
      <p:sp>
        <p:nvSpPr>
          <p:cNvPr id="837" name="Shape 837"/>
          <p:cNvSpPr>
            <a:spLocks noGrp="1"/>
          </p:cNvSpPr>
          <p:nvPr>
            <p:ph type="body" sz="quarter" idx="15"/>
          </p:nvPr>
        </p:nvSpPr>
        <p:spPr>
          <a:xfrm>
            <a:off x="1841738" y="1911350"/>
            <a:ext cx="9321324" cy="1397000"/>
          </a:xfrm>
          <a:prstGeom prst="rect">
            <a:avLst/>
          </a:prstGeom>
        </p:spPr>
        <p:txBody>
          <a:bodyPr/>
          <a:lstStyle/>
          <a:p>
            <a:r>
              <a:t>Where do you click in PowerTeacher Pro to begin the process of adding a class description?</a:t>
            </a:r>
          </a:p>
        </p:txBody>
      </p:sp>
      <p:pic>
        <p:nvPicPr>
          <p:cNvPr id="838" name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1631" y="3968974"/>
            <a:ext cx="7761538" cy="558201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839" name="Shape 839"/>
          <p:cNvSpPr/>
          <p:nvPr/>
        </p:nvSpPr>
        <p:spPr>
          <a:xfrm>
            <a:off x="2231145" y="8063386"/>
            <a:ext cx="1578455" cy="712844"/>
          </a:xfrm>
          <a:prstGeom prst="ellipse">
            <a:avLst/>
          </a:prstGeom>
          <a:ln w="88900">
            <a:solidFill>
              <a:srgbClr val="E14854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6000" dirty="0">
                <a:solidFill>
                  <a:schemeClr val="accent1"/>
                </a:solidFill>
              </a:rPr>
              <a:t>Signing In</a:t>
            </a:r>
          </a:p>
        </p:txBody>
      </p:sp>
      <p:sp>
        <p:nvSpPr>
          <p:cNvPr id="588" name="Shape 588"/>
          <p:cNvSpPr>
            <a:spLocks noGrp="1"/>
          </p:cNvSpPr>
          <p:nvPr>
            <p:ph type="body" idx="1"/>
          </p:nvPr>
        </p:nvSpPr>
        <p:spPr>
          <a:xfrm>
            <a:off x="1062260" y="2840489"/>
            <a:ext cx="11363203" cy="51637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After setting up your new PowerSchool ID you will log in at </a:t>
            </a:r>
            <a:r>
              <a:rPr lang="en-US" sz="4000" dirty="0">
                <a:hlinkClick r:id="rId2"/>
              </a:rPr>
              <a:t>https://classroom.powerschool.com</a:t>
            </a:r>
            <a:endParaRPr lang="en-US" sz="4000" dirty="0"/>
          </a:p>
          <a:p>
            <a:r>
              <a:rPr lang="en-US" sz="4000" dirty="0"/>
              <a:t>Update your Favorites or create a Desktop Shortcut to easily access this site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>
            <a:spLocks noGrp="1"/>
          </p:cNvSpPr>
          <p:nvPr>
            <p:ph type="body" sz="half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42" name="Shape 842"/>
          <p:cNvSpPr>
            <a:spLocks noGrp="1"/>
          </p:cNvSpPr>
          <p:nvPr>
            <p:ph type="body" sz="quarter" idx="14"/>
          </p:nvPr>
        </p:nvSpPr>
        <p:spPr>
          <a:prstGeom prst="roundRect">
            <a:avLst>
              <a:gd name="adj" fmla="val 49505"/>
            </a:avLst>
          </a:prstGeom>
        </p:spPr>
        <p:txBody>
          <a:bodyPr/>
          <a:lstStyle/>
          <a:p>
            <a:r>
              <a:t>A</a:t>
            </a:r>
          </a:p>
        </p:txBody>
      </p:sp>
      <p:sp>
        <p:nvSpPr>
          <p:cNvPr id="843" name="Shape 843"/>
          <p:cNvSpPr>
            <a:spLocks noGrp="1"/>
          </p:cNvSpPr>
          <p:nvPr>
            <p:ph type="body" sz="quarter" idx="15"/>
          </p:nvPr>
        </p:nvSpPr>
        <p:spPr>
          <a:prstGeom prst="roundRect">
            <a:avLst>
              <a:gd name="adj" fmla="val 49505"/>
            </a:avLst>
          </a:prstGeom>
        </p:spPr>
        <p:txBody>
          <a:bodyPr/>
          <a:lstStyle/>
          <a:p>
            <a:r>
              <a:t>B</a:t>
            </a:r>
          </a:p>
        </p:txBody>
      </p:sp>
      <p:sp>
        <p:nvSpPr>
          <p:cNvPr id="844" name="Shape 844"/>
          <p:cNvSpPr>
            <a:spLocks noGrp="1"/>
          </p:cNvSpPr>
          <p:nvPr>
            <p:ph type="body" sz="quarter" idx="16"/>
          </p:nvPr>
        </p:nvSpPr>
        <p:spPr>
          <a:prstGeom prst="roundRect">
            <a:avLst>
              <a:gd name="adj" fmla="val 49505"/>
            </a:avLst>
          </a:prstGeom>
        </p:spPr>
        <p:txBody>
          <a:bodyPr/>
          <a:lstStyle/>
          <a:p>
            <a:r>
              <a:t>C</a:t>
            </a:r>
          </a:p>
        </p:txBody>
      </p:sp>
      <p:sp>
        <p:nvSpPr>
          <p:cNvPr id="845" name="Shape 845"/>
          <p:cNvSpPr>
            <a:spLocks noGrp="1"/>
          </p:cNvSpPr>
          <p:nvPr>
            <p:ph type="body" sz="quarter" idx="17"/>
          </p:nvPr>
        </p:nvSpPr>
        <p:spPr>
          <a:prstGeom prst="roundRect">
            <a:avLst>
              <a:gd name="adj" fmla="val 49505"/>
            </a:avLst>
          </a:prstGeom>
        </p:spPr>
        <p:txBody>
          <a:bodyPr/>
          <a:lstStyle/>
          <a:p>
            <a:r>
              <a:t>D</a:t>
            </a:r>
          </a:p>
        </p:txBody>
      </p:sp>
      <p:sp>
        <p:nvSpPr>
          <p:cNvPr id="846" name="Shape 846"/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 4</a:t>
            </a:r>
          </a:p>
        </p:txBody>
      </p:sp>
      <p:sp>
        <p:nvSpPr>
          <p:cNvPr id="847" name="Shape 847"/>
          <p:cNvSpPr>
            <a:spLocks noGrp="1"/>
          </p:cNvSpPr>
          <p:nvPr>
            <p:ph type="body" sz="quarter" idx="19"/>
          </p:nvPr>
        </p:nvSpPr>
        <p:spPr>
          <a:xfrm>
            <a:off x="1841738" y="1911350"/>
            <a:ext cx="9321324" cy="965200"/>
          </a:xfrm>
          <a:prstGeom prst="rect">
            <a:avLst/>
          </a:prstGeom>
        </p:spPr>
        <p:txBody>
          <a:bodyPr/>
          <a:lstStyle/>
          <a:p>
            <a:r>
              <a:t>Which of the following options can you use to save time when creating assignments?</a:t>
            </a:r>
          </a:p>
        </p:txBody>
      </p:sp>
      <p:sp>
        <p:nvSpPr>
          <p:cNvPr id="848" name="Shape 848"/>
          <p:cNvSpPr>
            <a:spLocks noGrp="1"/>
          </p:cNvSpPr>
          <p:nvPr>
            <p:ph type="body" sz="quarter" idx="20"/>
          </p:nvPr>
        </p:nvSpPr>
        <p:spPr>
          <a:xfrm>
            <a:off x="2836706" y="504825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Duplicate existing assignments</a:t>
            </a:r>
          </a:p>
        </p:txBody>
      </p:sp>
      <p:sp>
        <p:nvSpPr>
          <p:cNvPr id="849" name="Shape 849"/>
          <p:cNvSpPr>
            <a:spLocks noGrp="1"/>
          </p:cNvSpPr>
          <p:nvPr>
            <p:ph type="body" sz="quarter" idx="21"/>
          </p:nvPr>
        </p:nvSpPr>
        <p:spPr>
          <a:xfrm>
            <a:off x="2836706" y="709930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Create assignments for all classes</a:t>
            </a:r>
          </a:p>
        </p:txBody>
      </p:sp>
      <p:sp>
        <p:nvSpPr>
          <p:cNvPr id="850" name="Shape 850"/>
          <p:cNvSpPr>
            <a:spLocks noGrp="1"/>
          </p:cNvSpPr>
          <p:nvPr>
            <p:ph type="body" sz="quarter" idx="22"/>
          </p:nvPr>
        </p:nvSpPr>
        <p:spPr>
          <a:xfrm>
            <a:off x="8681375" y="504825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Create assignments for course groups</a:t>
            </a:r>
          </a:p>
        </p:txBody>
      </p:sp>
      <p:sp>
        <p:nvSpPr>
          <p:cNvPr id="851" name="Shape 851"/>
          <p:cNvSpPr>
            <a:spLocks noGrp="1"/>
          </p:cNvSpPr>
          <p:nvPr>
            <p:ph type="body" sz="quarter" idx="23"/>
          </p:nvPr>
        </p:nvSpPr>
        <p:spPr>
          <a:xfrm>
            <a:off x="8681375" y="709930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Copy assignments across terms</a:t>
            </a: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>
            <a:spLocks noGrp="1"/>
          </p:cNvSpPr>
          <p:nvPr>
            <p:ph type="body" sz="half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54" name="Shape 854"/>
          <p:cNvSpPr>
            <a:spLocks noGrp="1"/>
          </p:cNvSpPr>
          <p:nvPr>
            <p:ph type="body" sz="quarter" idx="14"/>
          </p:nvPr>
        </p:nvSpPr>
        <p:spPr>
          <a:prstGeom prst="roundRect">
            <a:avLst>
              <a:gd name="adj" fmla="val 49505"/>
            </a:avLst>
          </a:prstGeom>
          <a:solidFill>
            <a:srgbClr val="7DB557"/>
          </a:solidFill>
          <a:ln>
            <a:solidFill>
              <a:srgbClr val="61BBB8"/>
            </a:solidFill>
          </a:ln>
        </p:spPr>
        <p:txBody>
          <a:bodyPr/>
          <a:lstStyle/>
          <a:p>
            <a:r>
              <a:t>A</a:t>
            </a:r>
          </a:p>
        </p:txBody>
      </p:sp>
      <p:sp>
        <p:nvSpPr>
          <p:cNvPr id="855" name="Shape 855"/>
          <p:cNvSpPr>
            <a:spLocks noGrp="1"/>
          </p:cNvSpPr>
          <p:nvPr>
            <p:ph type="body" sz="quarter" idx="15"/>
          </p:nvPr>
        </p:nvSpPr>
        <p:spPr>
          <a:prstGeom prst="roundRect">
            <a:avLst>
              <a:gd name="adj" fmla="val 49505"/>
            </a:avLst>
          </a:prstGeom>
          <a:solidFill>
            <a:srgbClr val="7DB557"/>
          </a:solidFill>
        </p:spPr>
        <p:txBody>
          <a:bodyPr/>
          <a:lstStyle/>
          <a:p>
            <a:r>
              <a:t>B</a:t>
            </a:r>
          </a:p>
        </p:txBody>
      </p:sp>
      <p:sp>
        <p:nvSpPr>
          <p:cNvPr id="856" name="Shape 856"/>
          <p:cNvSpPr>
            <a:spLocks noGrp="1"/>
          </p:cNvSpPr>
          <p:nvPr>
            <p:ph type="body" sz="quarter" idx="16"/>
          </p:nvPr>
        </p:nvSpPr>
        <p:spPr>
          <a:prstGeom prst="roundRect">
            <a:avLst>
              <a:gd name="adj" fmla="val 49505"/>
            </a:avLst>
          </a:prstGeom>
          <a:solidFill>
            <a:srgbClr val="7DB557"/>
          </a:solidFill>
        </p:spPr>
        <p:txBody>
          <a:bodyPr/>
          <a:lstStyle/>
          <a:p>
            <a:r>
              <a:t>C</a:t>
            </a:r>
          </a:p>
        </p:txBody>
      </p:sp>
      <p:sp>
        <p:nvSpPr>
          <p:cNvPr id="857" name="Shape 857"/>
          <p:cNvSpPr>
            <a:spLocks noGrp="1"/>
          </p:cNvSpPr>
          <p:nvPr>
            <p:ph type="body" sz="quarter" idx="17"/>
          </p:nvPr>
        </p:nvSpPr>
        <p:spPr>
          <a:prstGeom prst="roundRect">
            <a:avLst>
              <a:gd name="adj" fmla="val 49505"/>
            </a:avLst>
          </a:prstGeom>
          <a:solidFill>
            <a:srgbClr val="7DB557"/>
          </a:solidFill>
        </p:spPr>
        <p:txBody>
          <a:bodyPr/>
          <a:lstStyle/>
          <a:p>
            <a:r>
              <a:t>D</a:t>
            </a:r>
          </a:p>
        </p:txBody>
      </p:sp>
      <p:sp>
        <p:nvSpPr>
          <p:cNvPr id="858" name="Shape 858"/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Answer 4</a:t>
            </a:r>
          </a:p>
        </p:txBody>
      </p:sp>
      <p:sp>
        <p:nvSpPr>
          <p:cNvPr id="859" name="Shape 859"/>
          <p:cNvSpPr>
            <a:spLocks noGrp="1"/>
          </p:cNvSpPr>
          <p:nvPr>
            <p:ph type="body" sz="quarter" idx="19"/>
          </p:nvPr>
        </p:nvSpPr>
        <p:spPr>
          <a:xfrm>
            <a:off x="1841738" y="1911350"/>
            <a:ext cx="9321324" cy="965200"/>
          </a:xfrm>
          <a:prstGeom prst="rect">
            <a:avLst/>
          </a:prstGeom>
        </p:spPr>
        <p:txBody>
          <a:bodyPr/>
          <a:lstStyle/>
          <a:p>
            <a:r>
              <a:t>Which of the following options can you use to save time when creating assignments?</a:t>
            </a:r>
          </a:p>
        </p:txBody>
      </p:sp>
      <p:sp>
        <p:nvSpPr>
          <p:cNvPr id="860" name="Shape 860"/>
          <p:cNvSpPr>
            <a:spLocks noGrp="1"/>
          </p:cNvSpPr>
          <p:nvPr>
            <p:ph type="body" sz="quarter" idx="20"/>
          </p:nvPr>
        </p:nvSpPr>
        <p:spPr>
          <a:xfrm>
            <a:off x="2836706" y="504825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Duplicate existing assignments</a:t>
            </a:r>
          </a:p>
        </p:txBody>
      </p:sp>
      <p:sp>
        <p:nvSpPr>
          <p:cNvPr id="861" name="Shape 861"/>
          <p:cNvSpPr>
            <a:spLocks noGrp="1"/>
          </p:cNvSpPr>
          <p:nvPr>
            <p:ph type="body" sz="quarter" idx="21"/>
          </p:nvPr>
        </p:nvSpPr>
        <p:spPr>
          <a:xfrm>
            <a:off x="2836706" y="709930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Create assignments for all classes</a:t>
            </a:r>
          </a:p>
        </p:txBody>
      </p:sp>
      <p:sp>
        <p:nvSpPr>
          <p:cNvPr id="862" name="Shape 862"/>
          <p:cNvSpPr>
            <a:spLocks noGrp="1"/>
          </p:cNvSpPr>
          <p:nvPr>
            <p:ph type="body" sz="quarter" idx="22"/>
          </p:nvPr>
        </p:nvSpPr>
        <p:spPr>
          <a:xfrm>
            <a:off x="8681375" y="504825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Create assignments for course groups</a:t>
            </a:r>
          </a:p>
        </p:txBody>
      </p:sp>
      <p:sp>
        <p:nvSpPr>
          <p:cNvPr id="863" name="Shape 863"/>
          <p:cNvSpPr>
            <a:spLocks noGrp="1"/>
          </p:cNvSpPr>
          <p:nvPr>
            <p:ph type="body" sz="quarter" idx="23"/>
          </p:nvPr>
        </p:nvSpPr>
        <p:spPr>
          <a:xfrm>
            <a:off x="8681375" y="709930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Copy assignments across terms</a:t>
            </a:r>
          </a:p>
        </p:txBody>
      </p:sp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>
            <a:spLocks noGrp="1"/>
          </p:cNvSpPr>
          <p:nvPr>
            <p:ph type="body" sz="half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66" name="Shape 86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 5</a:t>
            </a:r>
          </a:p>
        </p:txBody>
      </p:sp>
      <p:sp>
        <p:nvSpPr>
          <p:cNvPr id="867" name="Shape 867"/>
          <p:cNvSpPr>
            <a:spLocks noGrp="1"/>
          </p:cNvSpPr>
          <p:nvPr>
            <p:ph type="body" sz="quarter" idx="15"/>
          </p:nvPr>
        </p:nvSpPr>
        <p:spPr>
          <a:xfrm>
            <a:off x="1841738" y="1911350"/>
            <a:ext cx="9321324" cy="965200"/>
          </a:xfrm>
          <a:prstGeom prst="rect">
            <a:avLst/>
          </a:prstGeom>
        </p:spPr>
        <p:txBody>
          <a:bodyPr/>
          <a:lstStyle/>
          <a:p>
            <a:r>
              <a:t>Where do you click to apply an assignment to a selection of students?</a:t>
            </a:r>
          </a:p>
        </p:txBody>
      </p:sp>
      <p:pic>
        <p:nvPicPr>
          <p:cNvPr id="86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6902" y="4007344"/>
            <a:ext cx="7790996" cy="5402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>
            <a:spLocks noGrp="1"/>
          </p:cNvSpPr>
          <p:nvPr>
            <p:ph type="body" sz="half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71" name="Shape 87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Answer 5</a:t>
            </a:r>
          </a:p>
        </p:txBody>
      </p:sp>
      <p:sp>
        <p:nvSpPr>
          <p:cNvPr id="872" name="Shape 872"/>
          <p:cNvSpPr>
            <a:spLocks noGrp="1"/>
          </p:cNvSpPr>
          <p:nvPr>
            <p:ph type="body" sz="quarter" idx="15"/>
          </p:nvPr>
        </p:nvSpPr>
        <p:spPr>
          <a:xfrm>
            <a:off x="1841738" y="1911350"/>
            <a:ext cx="9321324" cy="965200"/>
          </a:xfrm>
          <a:prstGeom prst="rect">
            <a:avLst/>
          </a:prstGeom>
        </p:spPr>
        <p:txBody>
          <a:bodyPr/>
          <a:lstStyle/>
          <a:p>
            <a:r>
              <a:t>Where do you click to apply an assignment to a selection of students?</a:t>
            </a:r>
          </a:p>
        </p:txBody>
      </p:sp>
      <p:pic>
        <p:nvPicPr>
          <p:cNvPr id="87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6902" y="4007344"/>
            <a:ext cx="7790996" cy="540206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874" name="Shape 874"/>
          <p:cNvSpPr/>
          <p:nvPr/>
        </p:nvSpPr>
        <p:spPr>
          <a:xfrm>
            <a:off x="3523081" y="4600904"/>
            <a:ext cx="1578456" cy="712844"/>
          </a:xfrm>
          <a:prstGeom prst="ellipse">
            <a:avLst/>
          </a:prstGeom>
          <a:ln w="88900">
            <a:solidFill>
              <a:srgbClr val="E14854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601461-0979-49FF-8EAB-A515722221B0}"/>
              </a:ext>
            </a:extLst>
          </p:cNvPr>
          <p:cNvSpPr/>
          <p:nvPr/>
        </p:nvSpPr>
        <p:spPr>
          <a:xfrm>
            <a:off x="0" y="7239612"/>
            <a:ext cx="13004800" cy="17584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solidFill>
                  <a:schemeClr val="accent1"/>
                </a:solidFill>
              </a:rPr>
              <a:t>Working with Final Grades</a:t>
            </a:r>
          </a:p>
        </p:txBody>
      </p:sp>
    </p:spTree>
    <p:extLst>
      <p:ext uri="{BB962C8B-B14F-4D97-AF65-F5344CB8AC3E}">
        <p14:creationId xmlns:p14="http://schemas.microsoft.com/office/powerpoint/2010/main" val="1833630721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/>
          </p:cNvSpPr>
          <p:nvPr>
            <p:ph type="body" sz="quarter" idx="13"/>
          </p:nvPr>
        </p:nvSpPr>
        <p:spPr>
          <a:xfrm>
            <a:off x="583452" y="8586211"/>
            <a:ext cx="11837891" cy="646331"/>
          </a:xfrm>
          <a:prstGeom prst="rect">
            <a:avLst/>
          </a:prstGeom>
        </p:spPr>
        <p:txBody>
          <a:bodyPr/>
          <a:lstStyle/>
          <a:p>
            <a:r>
              <a:rPr sz="3600" dirty="0"/>
              <a:t>Grading &gt; </a:t>
            </a:r>
            <a:r>
              <a:rPr lang="en-US" sz="3600" dirty="0"/>
              <a:t>Grades</a:t>
            </a:r>
            <a:endParaRPr sz="3600" dirty="0"/>
          </a:p>
        </p:txBody>
      </p:sp>
      <p:sp>
        <p:nvSpPr>
          <p:cNvPr id="587" name="Shape 587"/>
          <p:cNvSpPr>
            <a:spLocks noGrp="1"/>
          </p:cNvSpPr>
          <p:nvPr>
            <p:ph type="title"/>
          </p:nvPr>
        </p:nvSpPr>
        <p:spPr>
          <a:xfrm>
            <a:off x="546100" y="289988"/>
            <a:ext cx="11363203" cy="7650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Final Grades: Traditional</a:t>
            </a:r>
          </a:p>
        </p:txBody>
      </p:sp>
      <p:sp>
        <p:nvSpPr>
          <p:cNvPr id="589" name="Shape 589"/>
          <p:cNvSpPr>
            <a:spLocks noGrp="1"/>
          </p:cNvSpPr>
          <p:nvPr>
            <p:ph type="body" sz="quarter" idx="1"/>
          </p:nvPr>
        </p:nvSpPr>
        <p:spPr>
          <a:xfrm>
            <a:off x="583452" y="1126480"/>
            <a:ext cx="11912601" cy="207444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dirty="0"/>
              <a:t>View traditional grades for a class, enter citizenship scores, and view a summary of how many absences, </a:t>
            </a:r>
            <a:r>
              <a:rPr dirty="0" err="1"/>
              <a:t>tardies</a:t>
            </a:r>
            <a:r>
              <a:rPr dirty="0"/>
              <a:t>, missing assignments, late assignments, and incomplete assignments each student has.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385" y="8586211"/>
            <a:ext cx="4353169" cy="646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306EEB-3C7C-4CD5-B84C-B4F513A92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4292"/>
            <a:ext cx="13004800" cy="5401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4E77EC-15B6-4697-94CC-CF8F1B486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57" y="4618891"/>
            <a:ext cx="1200720" cy="46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6676C7-0290-45C5-BCAA-5B801C37C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5572368"/>
            <a:ext cx="384013" cy="4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/>
          </p:cNvSpPr>
          <p:nvPr>
            <p:ph type="body" sz="quarter" idx="13"/>
          </p:nvPr>
        </p:nvSpPr>
        <p:spPr>
          <a:xfrm>
            <a:off x="658164" y="8990179"/>
            <a:ext cx="11837891" cy="584775"/>
          </a:xfrm>
          <a:prstGeom prst="rect">
            <a:avLst/>
          </a:prstGeom>
        </p:spPr>
        <p:txBody>
          <a:bodyPr/>
          <a:lstStyle/>
          <a:p>
            <a:r>
              <a:rPr sz="3200" dirty="0"/>
              <a:t>Grading &gt; </a:t>
            </a:r>
            <a:r>
              <a:rPr lang="en-US" sz="3200" dirty="0"/>
              <a:t>Grades</a:t>
            </a:r>
            <a:endParaRPr sz="3200" dirty="0"/>
          </a:p>
        </p:txBody>
      </p:sp>
      <p:sp>
        <p:nvSpPr>
          <p:cNvPr id="592" name="Shape 592"/>
          <p:cNvSpPr>
            <a:spLocks noGrp="1"/>
          </p:cNvSpPr>
          <p:nvPr>
            <p:ph type="title"/>
          </p:nvPr>
        </p:nvSpPr>
        <p:spPr>
          <a:xfrm>
            <a:off x="123199" y="270758"/>
            <a:ext cx="11363203" cy="930278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Final Grades: Standards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(ELEM &amp; MS Only)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94" name="Shape 594"/>
          <p:cNvSpPr>
            <a:spLocks noGrp="1"/>
          </p:cNvSpPr>
          <p:nvPr>
            <p:ph type="body" sz="quarter" idx="1"/>
          </p:nvPr>
        </p:nvSpPr>
        <p:spPr>
          <a:xfrm>
            <a:off x="583454" y="1491818"/>
            <a:ext cx="11912601" cy="112633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dirty="0"/>
              <a:t>View and edit standards grades for a class</a:t>
            </a:r>
            <a:r>
              <a:rPr lang="en-US" dirty="0"/>
              <a:t> by choosing Standards from the dropdown menu.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414" y="8962489"/>
            <a:ext cx="3641970" cy="6124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182A5F-9A3C-4EF2-8259-AEA68B342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27" y="2908937"/>
            <a:ext cx="11592363" cy="567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4">
            <a:extLst>
              <a:ext uri="{FF2B5EF4-FFF2-40B4-BE49-F238E27FC236}">
                <a16:creationId xmlns:a16="http://schemas.microsoft.com/office/drawing/2014/main" id="{0183575B-5960-40FE-95EB-BC67E8C44D62}"/>
              </a:ext>
            </a:extLst>
          </p:cNvPr>
          <p:cNvSpPr/>
          <p:nvPr/>
        </p:nvSpPr>
        <p:spPr>
          <a:xfrm rot="9726159">
            <a:off x="6422818" y="2439596"/>
            <a:ext cx="4630038" cy="13548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774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/>
          </p:cNvSpPr>
          <p:nvPr>
            <p:ph type="body" sz="quarter" idx="13"/>
          </p:nvPr>
        </p:nvSpPr>
        <p:spPr>
          <a:xfrm>
            <a:off x="645977" y="8851266"/>
            <a:ext cx="11837891" cy="646331"/>
          </a:xfrm>
          <a:prstGeom prst="rect">
            <a:avLst/>
          </a:prstGeom>
        </p:spPr>
        <p:txBody>
          <a:bodyPr/>
          <a:lstStyle/>
          <a:p>
            <a:r>
              <a:rPr sz="3600" dirty="0"/>
              <a:t>Grading &gt; </a:t>
            </a:r>
            <a:r>
              <a:rPr lang="en-US" sz="3600" dirty="0"/>
              <a:t>Grades</a:t>
            </a:r>
            <a:endParaRPr sz="3600" dirty="0"/>
          </a:p>
        </p:txBody>
      </p:sp>
      <p:sp>
        <p:nvSpPr>
          <p:cNvPr id="597" name="Shape 597"/>
          <p:cNvSpPr>
            <a:spLocks noGrp="1"/>
          </p:cNvSpPr>
          <p:nvPr>
            <p:ph type="title"/>
          </p:nvPr>
        </p:nvSpPr>
        <p:spPr>
          <a:xfrm>
            <a:off x="546100" y="133680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Comment Verification</a:t>
            </a:r>
          </a:p>
        </p:txBody>
      </p:sp>
      <p:sp>
        <p:nvSpPr>
          <p:cNvPr id="599" name="Shape 599"/>
          <p:cNvSpPr>
            <a:spLocks noGrp="1"/>
          </p:cNvSpPr>
          <p:nvPr>
            <p:ph type="body" sz="quarter" idx="1"/>
          </p:nvPr>
        </p:nvSpPr>
        <p:spPr>
          <a:xfrm>
            <a:off x="710223" y="1732020"/>
            <a:ext cx="11912601" cy="80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</a:lvl1pPr>
          </a:lstStyle>
          <a:p>
            <a:r>
              <a:rPr sz="3200" dirty="0"/>
              <a:t>View and edit final grades comments.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106" y="8880850"/>
            <a:ext cx="3954585" cy="587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14B175-0C10-4E91-A2C1-59410B751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77" y="2842754"/>
            <a:ext cx="11592363" cy="567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E6AF1C-7793-458B-B17A-93FE29FC830F}"/>
              </a:ext>
            </a:extLst>
          </p:cNvPr>
          <p:cNvSpPr/>
          <p:nvPr/>
        </p:nvSpPr>
        <p:spPr>
          <a:xfrm>
            <a:off x="3563815" y="4974756"/>
            <a:ext cx="2375877" cy="7188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7833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/>
          </p:cNvSpPr>
          <p:nvPr>
            <p:ph type="body" sz="quarter" idx="13"/>
          </p:nvPr>
        </p:nvSpPr>
        <p:spPr>
          <a:xfrm>
            <a:off x="645977" y="8851266"/>
            <a:ext cx="11837891" cy="646331"/>
          </a:xfrm>
          <a:prstGeom prst="rect">
            <a:avLst/>
          </a:prstGeom>
        </p:spPr>
        <p:txBody>
          <a:bodyPr/>
          <a:lstStyle/>
          <a:p>
            <a:r>
              <a:rPr sz="3600" dirty="0"/>
              <a:t>Grading &gt; </a:t>
            </a:r>
            <a:r>
              <a:rPr lang="en-US" sz="3600" dirty="0"/>
              <a:t>Grades</a:t>
            </a:r>
            <a:endParaRPr sz="3600" dirty="0"/>
          </a:p>
        </p:txBody>
      </p:sp>
      <p:sp>
        <p:nvSpPr>
          <p:cNvPr id="597" name="Shape 597"/>
          <p:cNvSpPr>
            <a:spLocks noGrp="1"/>
          </p:cNvSpPr>
          <p:nvPr>
            <p:ph type="title"/>
          </p:nvPr>
        </p:nvSpPr>
        <p:spPr>
          <a:xfrm>
            <a:off x="546100" y="133680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Comment Verification</a:t>
            </a:r>
          </a:p>
        </p:txBody>
      </p:sp>
      <p:sp>
        <p:nvSpPr>
          <p:cNvPr id="599" name="Shape 599"/>
          <p:cNvSpPr>
            <a:spLocks noGrp="1"/>
          </p:cNvSpPr>
          <p:nvPr>
            <p:ph type="body" sz="quarter" idx="1"/>
          </p:nvPr>
        </p:nvSpPr>
        <p:spPr>
          <a:xfrm>
            <a:off x="710223" y="1732020"/>
            <a:ext cx="11912601" cy="80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</a:lvl1pPr>
          </a:lstStyle>
          <a:p>
            <a:r>
              <a:rPr sz="3200" dirty="0"/>
              <a:t>View and edit final grades comments.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106" y="8880850"/>
            <a:ext cx="3954585" cy="587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14B175-0C10-4E91-A2C1-59410B751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23" y="2603039"/>
            <a:ext cx="11592363" cy="567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E6AF1C-7793-458B-B17A-93FE29FC830F}"/>
              </a:ext>
            </a:extLst>
          </p:cNvPr>
          <p:cNvSpPr/>
          <p:nvPr/>
        </p:nvSpPr>
        <p:spPr>
          <a:xfrm>
            <a:off x="3618523" y="5322277"/>
            <a:ext cx="2375877" cy="7188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25792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/>
          </p:cNvSpPr>
          <p:nvPr>
            <p:ph type="body" sz="quarter" idx="13"/>
          </p:nvPr>
        </p:nvSpPr>
        <p:spPr>
          <a:xfrm>
            <a:off x="645977" y="8851266"/>
            <a:ext cx="11837891" cy="646331"/>
          </a:xfrm>
          <a:prstGeom prst="rect">
            <a:avLst/>
          </a:prstGeom>
        </p:spPr>
        <p:txBody>
          <a:bodyPr/>
          <a:lstStyle/>
          <a:p>
            <a:r>
              <a:rPr sz="3600" dirty="0"/>
              <a:t>Grading &gt; </a:t>
            </a:r>
            <a:r>
              <a:rPr lang="en-US" sz="3600" dirty="0"/>
              <a:t>Grades</a:t>
            </a:r>
            <a:endParaRPr sz="3600" dirty="0"/>
          </a:p>
        </p:txBody>
      </p:sp>
      <p:sp>
        <p:nvSpPr>
          <p:cNvPr id="597" name="Shape 597"/>
          <p:cNvSpPr>
            <a:spLocks noGrp="1"/>
          </p:cNvSpPr>
          <p:nvPr>
            <p:ph type="title"/>
          </p:nvPr>
        </p:nvSpPr>
        <p:spPr>
          <a:xfrm>
            <a:off x="546100" y="133680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Category Totals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99" name="Shape 599"/>
          <p:cNvSpPr>
            <a:spLocks noGrp="1"/>
          </p:cNvSpPr>
          <p:nvPr>
            <p:ph type="body" sz="quarter" idx="1"/>
          </p:nvPr>
        </p:nvSpPr>
        <p:spPr>
          <a:xfrm>
            <a:off x="710223" y="1732020"/>
            <a:ext cx="11912601" cy="803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</a:lvl1pPr>
          </a:lstStyle>
          <a:p>
            <a:r>
              <a:rPr lang="en-US" sz="3200" dirty="0"/>
              <a:t>View a summary of students’ grades by assignment category.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106" y="8880850"/>
            <a:ext cx="3954585" cy="587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14B175-0C10-4E91-A2C1-59410B751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23" y="2603039"/>
            <a:ext cx="11592363" cy="567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E6AF1C-7793-458B-B17A-93FE29FC830F}"/>
              </a:ext>
            </a:extLst>
          </p:cNvPr>
          <p:cNvSpPr/>
          <p:nvPr/>
        </p:nvSpPr>
        <p:spPr>
          <a:xfrm>
            <a:off x="3657600" y="5916246"/>
            <a:ext cx="2375877" cy="7188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7809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Rectangle 59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650240"/>
            <a:ext cx="3950208" cy="1351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8290" y="645181"/>
            <a:ext cx="3950208" cy="140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4618" y="650240"/>
            <a:ext cx="3950208" cy="1300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8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638" y="873823"/>
            <a:ext cx="12063294" cy="1691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1" y="3101149"/>
            <a:ext cx="5764949" cy="575386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45" y="3357946"/>
            <a:ext cx="5112150" cy="5190000"/>
          </a:xfrm>
          <a:prstGeom prst="rect">
            <a:avLst/>
          </a:prstGeom>
        </p:spPr>
      </p:pic>
      <p:sp>
        <p:nvSpPr>
          <p:cNvPr id="587" name="Shape 587"/>
          <p:cNvSpPr>
            <a:spLocks noGrp="1"/>
          </p:cNvSpPr>
          <p:nvPr>
            <p:ph type="title"/>
          </p:nvPr>
        </p:nvSpPr>
        <p:spPr>
          <a:xfrm>
            <a:off x="619938" y="998621"/>
            <a:ext cx="11764923" cy="1441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7200" dirty="0"/>
              <a:t>Signing In</a:t>
            </a:r>
          </a:p>
        </p:txBody>
      </p:sp>
      <p:sp>
        <p:nvSpPr>
          <p:cNvPr id="588" name="Shape 588"/>
          <p:cNvSpPr>
            <a:spLocks noGrp="1"/>
          </p:cNvSpPr>
          <p:nvPr>
            <p:ph type="body" idx="1"/>
          </p:nvPr>
        </p:nvSpPr>
        <p:spPr>
          <a:xfrm>
            <a:off x="6416510" y="3127628"/>
            <a:ext cx="6111988" cy="5753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457200">
              <a:spcAft>
                <a:spcPts val="600"/>
              </a:spcAft>
              <a:buNone/>
            </a:pPr>
            <a:r>
              <a:rPr lang="en-US" b="1" dirty="0"/>
              <a:t>Create a Desktop Shortcut to </a:t>
            </a:r>
            <a:br>
              <a:rPr lang="en-US" b="1" dirty="0"/>
            </a:br>
            <a:r>
              <a:rPr lang="en-US" b="1" dirty="0"/>
              <a:t>Unified Classroom</a:t>
            </a:r>
          </a:p>
          <a:p>
            <a:pPr marL="0" indent="0" defTabSz="457200">
              <a:spcAft>
                <a:spcPts val="600"/>
              </a:spcAft>
              <a:buNone/>
            </a:pPr>
            <a:endParaRPr lang="en-US" sz="3200" dirty="0"/>
          </a:p>
          <a:p>
            <a:pPr lvl="1" defTabSz="457200">
              <a:spcAft>
                <a:spcPts val="600"/>
              </a:spcAft>
              <a:buFont typeface="Wingdings 2" panose="05020102010507070707" pitchFamily="18" charset="2"/>
              <a:buChar char=""/>
            </a:pPr>
            <a:r>
              <a:rPr lang="en-US" sz="2800" dirty="0"/>
              <a:t>Do this on your Teacher computer, not a student computer</a:t>
            </a:r>
          </a:p>
          <a:p>
            <a:pPr lvl="1" defTabSz="457200">
              <a:spcAft>
                <a:spcPts val="600"/>
              </a:spcAft>
              <a:buFont typeface="Wingdings 2" panose="05020102010507070707" pitchFamily="18" charset="2"/>
              <a:buChar char=""/>
            </a:pPr>
            <a:r>
              <a:rPr lang="en-US" sz="2800" dirty="0"/>
              <a:t>Copy the URL from Staff Links or the web address bar</a:t>
            </a:r>
          </a:p>
          <a:p>
            <a:pPr lvl="1" defTabSz="457200">
              <a:spcAft>
                <a:spcPts val="600"/>
              </a:spcAft>
              <a:buFont typeface="Wingdings 2" panose="05020102010507070707" pitchFamily="18" charset="2"/>
              <a:buChar char=""/>
            </a:pPr>
            <a:r>
              <a:rPr lang="en-US" sz="2800" dirty="0"/>
              <a:t>Right click on your desktop</a:t>
            </a:r>
          </a:p>
          <a:p>
            <a:pPr lvl="1" defTabSz="457200">
              <a:spcAft>
                <a:spcPts val="600"/>
              </a:spcAft>
              <a:buFont typeface="Wingdings 2" panose="05020102010507070707" pitchFamily="18" charset="2"/>
              <a:buChar char=""/>
            </a:pPr>
            <a:r>
              <a:rPr lang="en-US" sz="2800" dirty="0"/>
              <a:t>Choose New </a:t>
            </a:r>
            <a:r>
              <a:rPr lang="en-US" sz="2800" dirty="0">
                <a:sym typeface="Wingdings" panose="05000000000000000000" pitchFamily="2" charset="2"/>
              </a:rPr>
              <a:t> Shortcut</a:t>
            </a:r>
          </a:p>
          <a:p>
            <a:pPr lvl="1" defTabSz="457200">
              <a:spcAft>
                <a:spcPts val="600"/>
              </a:spcAft>
              <a:buFont typeface="Wingdings 2" panose="05020102010507070707" pitchFamily="18" charset="2"/>
              <a:buChar char=""/>
            </a:pPr>
            <a:r>
              <a:rPr lang="en-US" sz="2800" dirty="0">
                <a:sym typeface="Wingdings" panose="05000000000000000000" pitchFamily="2" charset="2"/>
              </a:rPr>
              <a:t>Paste the address when prompted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89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/>
          </p:cNvSpPr>
          <p:nvPr>
            <p:ph type="body" sz="quarter" idx="13"/>
          </p:nvPr>
        </p:nvSpPr>
        <p:spPr>
          <a:xfrm>
            <a:off x="583454" y="8265297"/>
            <a:ext cx="11837891" cy="584775"/>
          </a:xfrm>
          <a:prstGeom prst="rect">
            <a:avLst/>
          </a:prstGeom>
        </p:spPr>
        <p:txBody>
          <a:bodyPr/>
          <a:lstStyle/>
          <a:p>
            <a:r>
              <a:rPr sz="3200" dirty="0"/>
              <a:t>Grading &gt; </a:t>
            </a:r>
            <a:r>
              <a:rPr lang="en-US" sz="3200" dirty="0"/>
              <a:t>Grades</a:t>
            </a:r>
            <a:endParaRPr sz="3200" dirty="0"/>
          </a:p>
        </p:txBody>
      </p:sp>
      <p:sp>
        <p:nvSpPr>
          <p:cNvPr id="607" name="Shape 607"/>
          <p:cNvSpPr>
            <a:spLocks noGrp="1"/>
          </p:cNvSpPr>
          <p:nvPr>
            <p:ph type="title"/>
          </p:nvPr>
        </p:nvSpPr>
        <p:spPr>
          <a:xfrm>
            <a:off x="546100" y="235279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All Reporting Terms</a:t>
            </a:r>
          </a:p>
        </p:txBody>
      </p:sp>
      <p:sp>
        <p:nvSpPr>
          <p:cNvPr id="609" name="Shape 609"/>
          <p:cNvSpPr>
            <a:spLocks noGrp="1"/>
          </p:cNvSpPr>
          <p:nvPr>
            <p:ph type="body" sz="quarter" idx="1"/>
          </p:nvPr>
        </p:nvSpPr>
        <p:spPr>
          <a:xfrm>
            <a:off x="508744" y="1060216"/>
            <a:ext cx="11912601" cy="207444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dirty="0"/>
              <a:t>View and work with students’ final grades from all terms.</a:t>
            </a:r>
          </a:p>
        </p:txBody>
      </p:sp>
      <p:pic>
        <p:nvPicPr>
          <p:cNvPr id="610" name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530" y="2950798"/>
            <a:ext cx="11685200" cy="381097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151" y="8159100"/>
            <a:ext cx="4157785" cy="7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56694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8620" y="2479268"/>
            <a:ext cx="3405487" cy="154794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13" name="Shape 613"/>
          <p:cNvSpPr>
            <a:spLocks noGrp="1"/>
          </p:cNvSpPr>
          <p:nvPr>
            <p:ph type="title"/>
          </p:nvPr>
        </p:nvSpPr>
        <p:spPr>
          <a:xfrm>
            <a:off x="724984" y="205586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Modified Final Grades</a:t>
            </a:r>
            <a:r>
              <a:rPr lang="en-US" dirty="0">
                <a:solidFill>
                  <a:schemeClr val="accent1"/>
                </a:solidFill>
              </a:rPr>
              <a:t> (Manual Override)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614" name="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4331" y="4637906"/>
            <a:ext cx="4454064" cy="404577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15" name="Shape 615"/>
          <p:cNvSpPr/>
          <p:nvPr/>
        </p:nvSpPr>
        <p:spPr>
          <a:xfrm>
            <a:off x="874591" y="2726192"/>
            <a:ext cx="5203053" cy="1054101"/>
          </a:xfrm>
          <a:prstGeom prst="rect">
            <a:avLst/>
          </a:prstGeom>
          <a:solidFill>
            <a:srgbClr val="FF958D"/>
          </a:solidFill>
          <a:ln w="88900">
            <a:solidFill>
              <a:srgbClr val="E14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1800"/>
              </a:spcBef>
              <a:defRPr sz="28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 triangle indicates that the final grade was modified.</a:t>
            </a:r>
          </a:p>
        </p:txBody>
      </p:sp>
      <p:sp>
        <p:nvSpPr>
          <p:cNvPr id="616" name="Shape 616"/>
          <p:cNvSpPr/>
          <p:nvPr/>
        </p:nvSpPr>
        <p:spPr>
          <a:xfrm>
            <a:off x="7802374" y="2428700"/>
            <a:ext cx="587024" cy="609601"/>
          </a:xfrm>
          <a:prstGeom prst="rect">
            <a:avLst/>
          </a:prstGeom>
          <a:ln w="88900">
            <a:solidFill>
              <a:srgbClr val="E14854"/>
            </a:solidFill>
            <a:miter lim="400000"/>
          </a:ln>
        </p:spPr>
        <p:txBody>
          <a:bodyPr lIns="50800" tIns="50800" rIns="50800" bIns="5080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42C40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17" name="Shape 617"/>
          <p:cNvSpPr/>
          <p:nvPr/>
        </p:nvSpPr>
        <p:spPr>
          <a:xfrm>
            <a:off x="874591" y="4571015"/>
            <a:ext cx="5203053" cy="1485901"/>
          </a:xfrm>
          <a:prstGeom prst="rect">
            <a:avLst/>
          </a:prstGeom>
          <a:solidFill>
            <a:srgbClr val="FFC764"/>
          </a:solidFill>
          <a:ln w="88900">
            <a:solidFill>
              <a:srgbClr val="F7A81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1800"/>
              </a:spcBef>
              <a:defRPr sz="28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Score Inspector shows the modified and calculated grades.</a:t>
            </a:r>
          </a:p>
        </p:txBody>
      </p:sp>
      <p:sp>
        <p:nvSpPr>
          <p:cNvPr id="618" name="Shape 618"/>
          <p:cNvSpPr/>
          <p:nvPr/>
        </p:nvSpPr>
        <p:spPr>
          <a:xfrm>
            <a:off x="7399866" y="6531216"/>
            <a:ext cx="4262995" cy="2118747"/>
          </a:xfrm>
          <a:prstGeom prst="rect">
            <a:avLst/>
          </a:prstGeom>
          <a:ln w="88900">
            <a:solidFill>
              <a:srgbClr val="F7A81E"/>
            </a:solidFill>
            <a:miter lim="400000"/>
          </a:ln>
        </p:spPr>
        <p:txBody>
          <a:bodyPr lIns="50800" tIns="50800" rIns="50800" bIns="5080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42C40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19" name="Shape 619"/>
          <p:cNvSpPr/>
          <p:nvPr/>
        </p:nvSpPr>
        <p:spPr>
          <a:xfrm>
            <a:off x="10625313" y="6667104"/>
            <a:ext cx="914255" cy="1353397"/>
          </a:xfrm>
          <a:prstGeom prst="rect">
            <a:avLst/>
          </a:prstGeom>
          <a:ln w="88900">
            <a:solidFill>
              <a:srgbClr val="7DB557"/>
            </a:solidFill>
            <a:miter lim="400000"/>
          </a:ln>
        </p:spPr>
        <p:txBody>
          <a:bodyPr lIns="50800" tIns="50800" rIns="50800" bIns="5080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42C40"/>
              </a:solidFill>
              <a:effectLst/>
              <a:uLnTx/>
              <a:uFillTx/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874591" y="6963907"/>
            <a:ext cx="5203053" cy="1485901"/>
          </a:xfrm>
          <a:prstGeom prst="rect">
            <a:avLst/>
          </a:prstGeom>
          <a:solidFill>
            <a:srgbClr val="A8D381"/>
          </a:solidFill>
          <a:ln w="88900">
            <a:solidFill>
              <a:srgbClr val="7DB5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1800"/>
              </a:spcBef>
              <a:defRPr sz="28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Undo the modification to revert to the calculated grade.</a:t>
            </a:r>
          </a:p>
        </p:txBody>
      </p:sp>
    </p:spTree>
    <p:extLst>
      <p:ext uri="{BB962C8B-B14F-4D97-AF65-F5344CB8AC3E}">
        <p14:creationId xmlns:p14="http://schemas.microsoft.com/office/powerpoint/2010/main" val="1097175083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>
            <a:spLocks noGrp="1"/>
          </p:cNvSpPr>
          <p:nvPr>
            <p:ph type="title"/>
          </p:nvPr>
        </p:nvSpPr>
        <p:spPr>
          <a:xfrm>
            <a:off x="457570" y="204018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  <a:highlight>
                  <a:srgbClr val="00FF00"/>
                </a:highlight>
              </a:rPr>
              <a:t>Enter Citizenship Scores</a:t>
            </a:r>
            <a:endParaRPr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  <p:sp>
        <p:nvSpPr>
          <p:cNvPr id="629" name="Shape 629"/>
          <p:cNvSpPr>
            <a:spLocks noGrp="1"/>
          </p:cNvSpPr>
          <p:nvPr>
            <p:ph type="body" sz="quarter" idx="1"/>
          </p:nvPr>
        </p:nvSpPr>
        <p:spPr>
          <a:xfrm>
            <a:off x="546098" y="1187040"/>
            <a:ext cx="11912601" cy="207444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lang="en-US" dirty="0"/>
              <a:t>E</a:t>
            </a:r>
            <a:r>
              <a:rPr dirty="0"/>
              <a:t>nter citizenship scores </a:t>
            </a:r>
            <a:r>
              <a:rPr lang="en-US" dirty="0"/>
              <a:t>on the Grades page to</a:t>
            </a:r>
            <a:r>
              <a:rPr dirty="0"/>
              <a:t> be printed on students’ report cards.</a:t>
            </a:r>
          </a:p>
        </p:txBody>
      </p:sp>
      <p:pic>
        <p:nvPicPr>
          <p:cNvPr id="630" name="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4027" y="3388267"/>
            <a:ext cx="10636746" cy="445495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8" name="Shape 608">
            <a:extLst>
              <a:ext uri="{FF2B5EF4-FFF2-40B4-BE49-F238E27FC236}">
                <a16:creationId xmlns:a16="http://schemas.microsoft.com/office/drawing/2014/main" id="{83A05E9B-73E0-41AE-8ED7-B7E590B0F4F6}"/>
              </a:ext>
            </a:extLst>
          </p:cNvPr>
          <p:cNvSpPr txBox="1">
            <a:spLocks/>
          </p:cNvSpPr>
          <p:nvPr/>
        </p:nvSpPr>
        <p:spPr>
          <a:xfrm>
            <a:off x="583454" y="8265297"/>
            <a:ext cx="11837891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Tx/>
              <a:buFont typeface="Wingdings 2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95986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227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79980" indent="-3839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99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66372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78364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0218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12884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550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98216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Grading &gt; Grades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8AF8DC-AC44-47A3-AABA-A5ADE3AEE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739" y="8159100"/>
            <a:ext cx="4157785" cy="7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/>
          </p:cNvSpPr>
          <p:nvPr>
            <p:ph type="body" sz="quarter" idx="13"/>
          </p:nvPr>
        </p:nvSpPr>
        <p:spPr>
          <a:xfrm>
            <a:off x="669423" y="8937418"/>
            <a:ext cx="11837891" cy="584775"/>
          </a:xfrm>
          <a:prstGeom prst="rect">
            <a:avLst/>
          </a:prstGeom>
        </p:spPr>
        <p:txBody>
          <a:bodyPr/>
          <a:lstStyle/>
          <a:p>
            <a:r>
              <a:rPr lang="en-US" sz="3200" dirty="0"/>
              <a:t>Grades &gt; Scoresheet</a:t>
            </a:r>
            <a:endParaRPr sz="3200" dirty="0"/>
          </a:p>
        </p:txBody>
      </p:sp>
      <p:sp>
        <p:nvSpPr>
          <p:cNvPr id="632" name="Shape 632"/>
          <p:cNvSpPr>
            <a:spLocks noGrp="1"/>
          </p:cNvSpPr>
          <p:nvPr>
            <p:ph type="title"/>
          </p:nvPr>
        </p:nvSpPr>
        <p:spPr>
          <a:xfrm>
            <a:off x="483753" y="273568"/>
            <a:ext cx="11988800" cy="9652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Recalculate Final Grades</a:t>
            </a:r>
          </a:p>
        </p:txBody>
      </p:sp>
      <p:sp>
        <p:nvSpPr>
          <p:cNvPr id="634" name="Shape 634"/>
          <p:cNvSpPr>
            <a:spLocks noGrp="1"/>
          </p:cNvSpPr>
          <p:nvPr>
            <p:ph type="body" sz="quarter" idx="1"/>
          </p:nvPr>
        </p:nvSpPr>
        <p:spPr>
          <a:xfrm>
            <a:off x="669423" y="1045827"/>
            <a:ext cx="11912601" cy="207444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dirty="0"/>
              <a:t>Recalculate final grades to ensure that any calculation changes administrators may have made appear in your gradebook</a:t>
            </a:r>
            <a:r>
              <a:rPr lang="en-US" dirty="0"/>
              <a:t>, or if you change any grading standards after starting the grading period.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813" y="8784328"/>
            <a:ext cx="4204677" cy="8909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90EFD7-DBAC-439A-93BB-250BB88BE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89" y="2597526"/>
            <a:ext cx="8698523" cy="61043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FA49A1-FCF4-4ADF-AE4D-7A5C17CDF7B8}"/>
              </a:ext>
            </a:extLst>
          </p:cNvPr>
          <p:cNvSpPr/>
          <p:nvPr/>
        </p:nvSpPr>
        <p:spPr>
          <a:xfrm>
            <a:off x="10042769" y="3273366"/>
            <a:ext cx="570523" cy="6191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07D434-9A98-4AEC-9188-0D9C51EA7358}"/>
              </a:ext>
            </a:extLst>
          </p:cNvPr>
          <p:cNvSpPr/>
          <p:nvPr/>
        </p:nvSpPr>
        <p:spPr>
          <a:xfrm>
            <a:off x="7014308" y="7341274"/>
            <a:ext cx="2371969" cy="6191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77538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2E4D-65AD-4BDC-AB3C-E5277414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37" y="1360694"/>
            <a:ext cx="11363203" cy="1540735"/>
          </a:xfrm>
        </p:spPr>
        <p:txBody>
          <a:bodyPr>
            <a:normAutofit/>
          </a:bodyPr>
          <a:lstStyle/>
          <a:p>
            <a:r>
              <a:rPr lang="en-US" sz="4900" dirty="0"/>
              <a:t>Important Note re standards: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2B0F4-F412-4BA3-8766-26DAC8EBD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adding standard after entering assignment grades it does not currently recalculate the grades…must re-key in scores</a:t>
            </a:r>
          </a:p>
          <a:p>
            <a:r>
              <a:rPr lang="en-US" sz="3600" dirty="0"/>
              <a:t>We have reported this issue and hope to have a fix soon</a:t>
            </a:r>
          </a:p>
        </p:txBody>
      </p:sp>
    </p:spTree>
    <p:extLst>
      <p:ext uri="{BB962C8B-B14F-4D97-AF65-F5344CB8AC3E}">
        <p14:creationId xmlns:p14="http://schemas.microsoft.com/office/powerpoint/2010/main" val="23052436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650240"/>
            <a:ext cx="3950208" cy="1351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8290" y="645181"/>
            <a:ext cx="3950208" cy="140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4618" y="650240"/>
            <a:ext cx="3950208" cy="1300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4388643"/>
            <a:ext cx="12013724" cy="4700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7626"/>
            <a:ext cx="13004798" cy="8845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8290" y="1029545"/>
            <a:ext cx="3950208" cy="80592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150" y="2560037"/>
            <a:ext cx="8210558" cy="461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360" y="2018453"/>
            <a:ext cx="3287014" cy="2966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600">
                <a:solidFill>
                  <a:srgbClr val="FFFFFF"/>
                </a:solidFill>
              </a:rPr>
              <a:t>End of Term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406" y="8084772"/>
            <a:ext cx="4204677" cy="890953"/>
          </a:xfrm>
          <a:prstGeom prst="rect">
            <a:avLst/>
          </a:prstGeom>
        </p:spPr>
      </p:pic>
      <p:sp>
        <p:nvSpPr>
          <p:cNvPr id="14" name="Shape 633"/>
          <p:cNvSpPr txBox="1">
            <a:spLocks/>
          </p:cNvSpPr>
          <p:nvPr/>
        </p:nvSpPr>
        <p:spPr>
          <a:xfrm>
            <a:off x="2659344" y="8173651"/>
            <a:ext cx="11837891" cy="584775"/>
          </a:xfrm>
          <a:prstGeom prst="rect">
            <a:avLst/>
          </a:prstGeom>
        </p:spPr>
        <p:txBody>
          <a:bodyPr/>
          <a:lstStyle>
            <a:lvl1pPr marL="435193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256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95986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227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79980" indent="-3839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99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66372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78364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0218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12884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550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98216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Grades &gt; Scoresheet</a:t>
            </a:r>
          </a:p>
        </p:txBody>
      </p:sp>
    </p:spTree>
    <p:extLst>
      <p:ext uri="{BB962C8B-B14F-4D97-AF65-F5344CB8AC3E}">
        <p14:creationId xmlns:p14="http://schemas.microsoft.com/office/powerpoint/2010/main" val="24216713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6" name="Rectangle 5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650240"/>
            <a:ext cx="3950208" cy="1351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5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8290" y="645181"/>
            <a:ext cx="3950208" cy="140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5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4618" y="650240"/>
            <a:ext cx="3950208" cy="1300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6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4388643"/>
            <a:ext cx="12013724" cy="4700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4" name="Rectangle 6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300479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6397" y="1044101"/>
            <a:ext cx="7998524" cy="80592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09150-C6D6-42A8-8256-7502154E3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54" b="2"/>
          <a:stretch/>
        </p:blipFill>
        <p:spPr>
          <a:xfrm>
            <a:off x="510050" y="1029545"/>
            <a:ext cx="3916459" cy="8073815"/>
          </a:xfrm>
          <a:prstGeom prst="rect">
            <a:avLst/>
          </a:prstGeom>
        </p:spPr>
      </p:pic>
      <p:grpSp>
        <p:nvGrpSpPr>
          <p:cNvPr id="68" name="Group 6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6302" y="645181"/>
            <a:ext cx="12052195" cy="140165"/>
            <a:chOff x="446534" y="453643"/>
            <a:chExt cx="11298933" cy="98554"/>
          </a:xfrm>
        </p:grpSpPr>
        <p:sp>
          <p:nvSpPr>
            <p:cNvPr id="69" name="Rectangle 6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6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7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51F629-DE75-47B8-BF93-95C4FC82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525" y="2018453"/>
            <a:ext cx="7251849" cy="17053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457200"/>
            <a:r>
              <a:rPr lang="en-US" sz="4900" dirty="0">
                <a:solidFill>
                  <a:srgbClr val="FFFFFF"/>
                </a:solidFill>
              </a:rPr>
              <a:t>Reports 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252E2-7396-474F-A432-F7AB6A215253}"/>
              </a:ext>
            </a:extLst>
          </p:cNvPr>
          <p:cNvSpPr txBox="1"/>
          <p:nvPr/>
        </p:nvSpPr>
        <p:spPr>
          <a:xfrm>
            <a:off x="5065485" y="3367314"/>
            <a:ext cx="6422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Now housed under Analysis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More Reports are being added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5FE3DD-7C72-4E8E-820A-107195AC0C4F}"/>
              </a:ext>
            </a:extLst>
          </p:cNvPr>
          <p:cNvSpPr/>
          <p:nvPr/>
        </p:nvSpPr>
        <p:spPr>
          <a:xfrm>
            <a:off x="1479340" y="3996901"/>
            <a:ext cx="1220317" cy="6191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11F5E7-87AE-4A01-9F24-F34AC72428A0}"/>
              </a:ext>
            </a:extLst>
          </p:cNvPr>
          <p:cNvSpPr/>
          <p:nvPr/>
        </p:nvSpPr>
        <p:spPr>
          <a:xfrm>
            <a:off x="510048" y="6429138"/>
            <a:ext cx="861552" cy="857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30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Reports &gt; Student Roster</a:t>
            </a:r>
          </a:p>
        </p:txBody>
      </p:sp>
      <p:sp>
        <p:nvSpPr>
          <p:cNvPr id="739" name="Shape 739"/>
          <p:cNvSpPr>
            <a:spLocks noGrp="1"/>
          </p:cNvSpPr>
          <p:nvPr>
            <p:ph type="title"/>
          </p:nvPr>
        </p:nvSpPr>
        <p:spPr>
          <a:xfrm>
            <a:off x="476412" y="-91427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Student Roster Report</a:t>
            </a:r>
          </a:p>
        </p:txBody>
      </p:sp>
      <p:sp>
        <p:nvSpPr>
          <p:cNvPr id="741" name="Shape 741"/>
          <p:cNvSpPr>
            <a:spLocks noGrp="1"/>
          </p:cNvSpPr>
          <p:nvPr>
            <p:ph type="body" sz="quarter" idx="1"/>
          </p:nvPr>
        </p:nvSpPr>
        <p:spPr>
          <a:xfrm>
            <a:off x="546098" y="1131505"/>
            <a:ext cx="11912601" cy="207444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dirty="0"/>
              <a:t>This report lists student information on a class roster. Add blank columns with customized headings.</a:t>
            </a:r>
            <a:r>
              <a:rPr lang="en-US" dirty="0"/>
              <a:t> Can now be printed Landscape or Portrait </a:t>
            </a:r>
            <a:r>
              <a:rPr lang="en-US" dirty="0">
                <a:solidFill>
                  <a:srgbClr val="FF0000"/>
                </a:solidFill>
              </a:rPr>
              <a:t>(NEW)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742" name="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453" y="3314641"/>
            <a:ext cx="11837890" cy="4564862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687" y="8112636"/>
            <a:ext cx="420660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99618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134" y="592997"/>
            <a:ext cx="11363203" cy="1540735"/>
          </a:xfrm>
        </p:spPr>
        <p:txBody>
          <a:bodyPr>
            <a:normAutofit/>
          </a:bodyPr>
          <a:lstStyle/>
          <a:p>
            <a:r>
              <a:rPr lang="en-US" sz="4800" dirty="0"/>
              <a:t>Assessment &amp;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174" y="3534476"/>
            <a:ext cx="11363203" cy="5163797"/>
          </a:xfrm>
        </p:spPr>
        <p:txBody>
          <a:bodyPr/>
          <a:lstStyle/>
          <a:p>
            <a:r>
              <a:rPr lang="en-US" sz="3200" dirty="0"/>
              <a:t>The Assessment &amp; Analytics portions of UC will be taking the place of Data Director</a:t>
            </a:r>
          </a:p>
          <a:p>
            <a:r>
              <a:rPr lang="en-US" sz="3200" dirty="0">
                <a:highlight>
                  <a:srgbClr val="00FF00"/>
                </a:highlight>
              </a:rPr>
              <a:t>These portions of the program are still being deployed</a:t>
            </a:r>
          </a:p>
          <a:p>
            <a:pPr lvl="1"/>
            <a:r>
              <a:rPr lang="en-US" sz="2800" dirty="0">
                <a:highlight>
                  <a:srgbClr val="00FF00"/>
                </a:highlight>
              </a:rPr>
              <a:t>Training will be available as these features are rolled out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6732" y="805486"/>
            <a:ext cx="3962743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994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6" name="Rectangle 5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650240"/>
            <a:ext cx="3950208" cy="1351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5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8290" y="645181"/>
            <a:ext cx="3950208" cy="140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5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4618" y="650240"/>
            <a:ext cx="3950208" cy="1300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6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4388643"/>
            <a:ext cx="12013724" cy="4700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4" name="Rectangle 6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300479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6397" y="1044101"/>
            <a:ext cx="7998524" cy="80592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09150-C6D6-42A8-8256-7502154E3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54" b="2"/>
          <a:stretch/>
        </p:blipFill>
        <p:spPr>
          <a:xfrm>
            <a:off x="510050" y="1029545"/>
            <a:ext cx="3916459" cy="8073815"/>
          </a:xfrm>
          <a:prstGeom prst="rect">
            <a:avLst/>
          </a:prstGeom>
        </p:spPr>
      </p:pic>
      <p:grpSp>
        <p:nvGrpSpPr>
          <p:cNvPr id="68" name="Group 6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6302" y="645181"/>
            <a:ext cx="12052195" cy="140165"/>
            <a:chOff x="446534" y="453643"/>
            <a:chExt cx="11298933" cy="98554"/>
          </a:xfrm>
        </p:grpSpPr>
        <p:sp>
          <p:nvSpPr>
            <p:cNvPr id="69" name="Rectangle 6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6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7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51F629-DE75-47B8-BF93-95C4FC82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525" y="2018453"/>
            <a:ext cx="7251849" cy="17053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457200"/>
            <a:r>
              <a:rPr lang="en-US" sz="5300" dirty="0">
                <a:solidFill>
                  <a:srgbClr val="FFFFFF"/>
                </a:solidFill>
              </a:rPr>
              <a:t>Assessment 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252E2-7396-474F-A432-F7AB6A215253}"/>
              </a:ext>
            </a:extLst>
          </p:cNvPr>
          <p:cNvSpPr txBox="1"/>
          <p:nvPr/>
        </p:nvSpPr>
        <p:spPr>
          <a:xfrm>
            <a:off x="4814277" y="3418101"/>
            <a:ext cx="75496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Access in Library Tab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Item bank with 20,000+ items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Create items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60 item types available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Links back to gradebook</a:t>
            </a:r>
          </a:p>
          <a:p>
            <a:pPr algn="l"/>
            <a:endParaRPr lang="en-US" sz="3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11F5E7-87AE-4A01-9F24-F34AC72428A0}"/>
              </a:ext>
            </a:extLst>
          </p:cNvPr>
          <p:cNvSpPr/>
          <p:nvPr/>
        </p:nvSpPr>
        <p:spPr>
          <a:xfrm>
            <a:off x="510048" y="4842615"/>
            <a:ext cx="861552" cy="857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6889" l="4444" r="94667">
                        <a14:foregroundMark x1="83556" y1="35111" x2="83556" y2="35111"/>
                        <a14:foregroundMark x1="85778" y1="46222" x2="85778" y2="46222"/>
                        <a14:foregroundMark x1="89778" y1="57778" x2="89778" y2="57778"/>
                        <a14:foregroundMark x1="88444" y1="65333" x2="88444" y2="65333"/>
                        <a14:foregroundMark x1="90667" y1="74667" x2="90667" y2="75556"/>
                        <a14:foregroundMark x1="49333" y1="37333" x2="48889" y2="38222"/>
                        <a14:foregroundMark x1="62667" y1="35111" x2="62222" y2="35556"/>
                        <a14:foregroundMark x1="77333" y1="32889" x2="77778" y2="32444"/>
                        <a14:foregroundMark x1="72000" y1="33778" x2="72000" y2="34222"/>
                        <a14:foregroundMark x1="67111" y1="34222" x2="67111" y2="34222"/>
                        <a14:foregroundMark x1="11111" y1="45778" x2="10667" y2="45778"/>
                        <a14:foregroundMark x1="10667" y1="51111" x2="10667" y2="51111"/>
                        <a14:foregroundMark x1="11111" y1="55556" x2="11111" y2="55556"/>
                        <a14:foregroundMark x1="12889" y1="62667" x2="12889" y2="62667"/>
                        <a14:foregroundMark x1="12889" y1="68000" x2="12889" y2="68444"/>
                        <a14:foregroundMark x1="13333" y1="75111" x2="13333" y2="75556"/>
                        <a14:foregroundMark x1="14222" y1="81778" x2="14222" y2="83556"/>
                        <a14:foregroundMark x1="16889" y1="88889" x2="16889" y2="88889"/>
                        <a14:foregroundMark x1="20444" y1="92000" x2="20444" y2="92000"/>
                        <a14:foregroundMark x1="32889" y1="91111" x2="32889" y2="91111"/>
                        <a14:foregroundMark x1="32889" y1="40000" x2="32889" y2="40444"/>
                        <a14:foregroundMark x1="43556" y1="38667" x2="44000" y2="38222"/>
                        <a14:foregroundMark x1="20889" y1="41333" x2="21778" y2="47111"/>
                        <a14:foregroundMark x1="18222" y1="43556" x2="18222" y2="43556"/>
                        <a14:foregroundMark x1="15111" y1="44000" x2="14667" y2="44889"/>
                        <a14:foregroundMark x1="30667" y1="40444" x2="30667" y2="40889"/>
                        <a14:foregroundMark x1="26222" y1="41333" x2="26222" y2="41333"/>
                        <a14:foregroundMark x1="38667" y1="38667" x2="38667" y2="38667"/>
                        <a14:foregroundMark x1="56000" y1="36444" x2="56000" y2="36444"/>
                        <a14:foregroundMark x1="53333" y1="36444" x2="53333" y2="36444"/>
                        <a14:foregroundMark x1="59111" y1="34667" x2="59111" y2="34667"/>
                        <a14:foregroundMark x1="74667" y1="32444" x2="74667" y2="33778"/>
                        <a14:foregroundMark x1="68444" y1="84444" x2="68444" y2="86667"/>
                        <a14:foregroundMark x1="56000" y1="87556" x2="56000" y2="87111"/>
                      </a14:backgroundRemoval>
                    </a14:imgEffect>
                  </a14:imgLayer>
                </a14:imgProps>
              </a:ext>
            </a:extLst>
          </a:blip>
          <a:srcRect t="29241"/>
          <a:stretch/>
        </p:blipFill>
        <p:spPr>
          <a:xfrm rot="20647667">
            <a:off x="9422062" y="6961359"/>
            <a:ext cx="3750801" cy="26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7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9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650240"/>
            <a:ext cx="3950208" cy="1351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8290" y="645181"/>
            <a:ext cx="3950208" cy="140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4618" y="650240"/>
            <a:ext cx="3950208" cy="1300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4388643"/>
            <a:ext cx="12013724" cy="4700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Verdana"/>
            </a:endParaRPr>
          </a:p>
        </p:txBody>
      </p:sp>
      <p:grpSp>
        <p:nvGrpSpPr>
          <p:cNvPr id="34" name="Group 1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6301" y="645181"/>
            <a:ext cx="12052197" cy="8443622"/>
            <a:chOff x="446533" y="453643"/>
            <a:chExt cx="11298934" cy="5936922"/>
          </a:xfrm>
        </p:grpSpPr>
        <p:sp>
          <p:nvSpPr>
            <p:cNvPr id="35" name="Rect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3A9A217-9E2C-4B2B-B11C-42A3528D6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21" r="-1" b="5558"/>
          <a:stretch/>
        </p:blipFill>
        <p:spPr>
          <a:xfrm>
            <a:off x="476300" y="852942"/>
            <a:ext cx="12044953" cy="505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37" y="5689881"/>
            <a:ext cx="11726452" cy="2097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600"/>
              <a:t>Unified Classroom Homepage</a:t>
            </a:r>
          </a:p>
        </p:txBody>
      </p:sp>
    </p:spTree>
    <p:extLst>
      <p:ext uri="{BB962C8B-B14F-4D97-AF65-F5344CB8AC3E}">
        <p14:creationId xmlns:p14="http://schemas.microsoft.com/office/powerpoint/2010/main" val="4235446667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6" name="Rectangle 5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650240"/>
            <a:ext cx="3950208" cy="1351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5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8290" y="645181"/>
            <a:ext cx="3950208" cy="140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5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4618" y="650240"/>
            <a:ext cx="3950208" cy="1300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6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4388643"/>
            <a:ext cx="12013724" cy="4700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4" name="Rectangle 6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300479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6397" y="1044101"/>
            <a:ext cx="7998524" cy="80592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09150-C6D6-42A8-8256-7502154E3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54" b="2"/>
          <a:stretch/>
        </p:blipFill>
        <p:spPr>
          <a:xfrm>
            <a:off x="510050" y="1029545"/>
            <a:ext cx="3916459" cy="8073815"/>
          </a:xfrm>
          <a:prstGeom prst="rect">
            <a:avLst/>
          </a:prstGeom>
        </p:spPr>
      </p:pic>
      <p:grpSp>
        <p:nvGrpSpPr>
          <p:cNvPr id="68" name="Group 6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6302" y="645181"/>
            <a:ext cx="12052195" cy="140165"/>
            <a:chOff x="446534" y="453643"/>
            <a:chExt cx="11298933" cy="98554"/>
          </a:xfrm>
        </p:grpSpPr>
        <p:sp>
          <p:nvSpPr>
            <p:cNvPr id="69" name="Rectangle 6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6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7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51F629-DE75-47B8-BF93-95C4FC82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277" y="1388596"/>
            <a:ext cx="7251849" cy="17053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457200"/>
            <a:r>
              <a:rPr lang="en-US" sz="5300" dirty="0">
                <a:solidFill>
                  <a:srgbClr val="FFFFFF"/>
                </a:solidFill>
              </a:rPr>
              <a:t>Assessment  -</a:t>
            </a:r>
            <a:r>
              <a:rPr lang="en-US" sz="5300" dirty="0">
                <a:solidFill>
                  <a:srgbClr val="FF0000"/>
                </a:solidFill>
              </a:rPr>
              <a:t> NOTE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252E2-7396-474F-A432-F7AB6A215253}"/>
              </a:ext>
            </a:extLst>
          </p:cNvPr>
          <p:cNvSpPr txBox="1"/>
          <p:nvPr/>
        </p:nvSpPr>
        <p:spPr>
          <a:xfrm>
            <a:off x="4803458" y="2520271"/>
            <a:ext cx="75496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Common assessments have not been moved yet</a:t>
            </a:r>
          </a:p>
          <a:p>
            <a:pPr algn="l"/>
            <a:endParaRPr lang="en-US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i="1" dirty="0">
                <a:highlight>
                  <a:srgbClr val="00FF00"/>
                </a:highlight>
              </a:rPr>
              <a:t>Please feel free to browse, but do not start creating items yet as the system is still being set up</a:t>
            </a:r>
            <a:endParaRPr lang="en-US" sz="3600" i="1" dirty="0">
              <a:highlight>
                <a:srgbClr val="00FF00"/>
              </a:highligh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11F5E7-87AE-4A01-9F24-F34AC72428A0}"/>
              </a:ext>
            </a:extLst>
          </p:cNvPr>
          <p:cNvSpPr/>
          <p:nvPr/>
        </p:nvSpPr>
        <p:spPr>
          <a:xfrm>
            <a:off x="510048" y="4842615"/>
            <a:ext cx="861552" cy="857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6889" l="4444" r="94667">
                        <a14:foregroundMark x1="83556" y1="35111" x2="83556" y2="35111"/>
                        <a14:foregroundMark x1="85778" y1="46222" x2="85778" y2="46222"/>
                        <a14:foregroundMark x1="89778" y1="57778" x2="89778" y2="57778"/>
                        <a14:foregroundMark x1="88444" y1="65333" x2="88444" y2="65333"/>
                        <a14:foregroundMark x1="90667" y1="74667" x2="90667" y2="75556"/>
                        <a14:foregroundMark x1="49333" y1="37333" x2="48889" y2="38222"/>
                        <a14:foregroundMark x1="62667" y1="35111" x2="62222" y2="35556"/>
                        <a14:foregroundMark x1="77333" y1="32889" x2="77778" y2="32444"/>
                        <a14:foregroundMark x1="72000" y1="33778" x2="72000" y2="34222"/>
                        <a14:foregroundMark x1="67111" y1="34222" x2="67111" y2="34222"/>
                        <a14:foregroundMark x1="11111" y1="45778" x2="10667" y2="45778"/>
                        <a14:foregroundMark x1="10667" y1="51111" x2="10667" y2="51111"/>
                        <a14:foregroundMark x1="11111" y1="55556" x2="11111" y2="55556"/>
                        <a14:foregroundMark x1="12889" y1="62667" x2="12889" y2="62667"/>
                        <a14:foregroundMark x1="12889" y1="68000" x2="12889" y2="68444"/>
                        <a14:foregroundMark x1="13333" y1="75111" x2="13333" y2="75556"/>
                        <a14:foregroundMark x1="14222" y1="81778" x2="14222" y2="83556"/>
                        <a14:foregroundMark x1="16889" y1="88889" x2="16889" y2="88889"/>
                        <a14:foregroundMark x1="20444" y1="92000" x2="20444" y2="92000"/>
                        <a14:foregroundMark x1="32889" y1="91111" x2="32889" y2="91111"/>
                        <a14:foregroundMark x1="32889" y1="40000" x2="32889" y2="40444"/>
                        <a14:foregroundMark x1="43556" y1="38667" x2="44000" y2="38222"/>
                        <a14:foregroundMark x1="20889" y1="41333" x2="21778" y2="47111"/>
                        <a14:foregroundMark x1="18222" y1="43556" x2="18222" y2="43556"/>
                        <a14:foregroundMark x1="15111" y1="44000" x2="14667" y2="44889"/>
                        <a14:foregroundMark x1="30667" y1="40444" x2="30667" y2="40889"/>
                        <a14:foregroundMark x1="26222" y1="41333" x2="26222" y2="41333"/>
                        <a14:foregroundMark x1="38667" y1="38667" x2="38667" y2="38667"/>
                        <a14:foregroundMark x1="56000" y1="36444" x2="56000" y2="36444"/>
                        <a14:foregroundMark x1="53333" y1="36444" x2="53333" y2="36444"/>
                        <a14:foregroundMark x1="59111" y1="34667" x2="59111" y2="34667"/>
                        <a14:foregroundMark x1="74667" y1="32444" x2="74667" y2="33778"/>
                        <a14:foregroundMark x1="68444" y1="84444" x2="68444" y2="86667"/>
                        <a14:foregroundMark x1="56000" y1="87556" x2="56000" y2="87111"/>
                      </a14:backgroundRemoval>
                    </a14:imgEffect>
                  </a14:imgLayer>
                </a14:imgProps>
              </a:ext>
            </a:extLst>
          </a:blip>
          <a:srcRect t="29241"/>
          <a:stretch/>
        </p:blipFill>
        <p:spPr>
          <a:xfrm rot="20647667">
            <a:off x="9422062" y="6961359"/>
            <a:ext cx="3750801" cy="26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110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6" name="Rectangle 5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650240"/>
            <a:ext cx="3950208" cy="1351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5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8290" y="645181"/>
            <a:ext cx="3950208" cy="140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5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4618" y="650240"/>
            <a:ext cx="3950208" cy="1300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6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4388643"/>
            <a:ext cx="12013724" cy="4700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4" name="Rectangle 6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300479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6397" y="1044101"/>
            <a:ext cx="7998524" cy="80592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09150-C6D6-42A8-8256-7502154E3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54" b="2"/>
          <a:stretch/>
        </p:blipFill>
        <p:spPr>
          <a:xfrm>
            <a:off x="510050" y="1029545"/>
            <a:ext cx="3916459" cy="8073815"/>
          </a:xfrm>
          <a:prstGeom prst="rect">
            <a:avLst/>
          </a:prstGeom>
        </p:spPr>
      </p:pic>
      <p:grpSp>
        <p:nvGrpSpPr>
          <p:cNvPr id="68" name="Group 6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6302" y="645181"/>
            <a:ext cx="12052195" cy="140165"/>
            <a:chOff x="446534" y="453643"/>
            <a:chExt cx="11298933" cy="98554"/>
          </a:xfrm>
        </p:grpSpPr>
        <p:sp>
          <p:nvSpPr>
            <p:cNvPr id="69" name="Rectangle 6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6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7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51F629-DE75-47B8-BF93-95C4FC82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525" y="2018453"/>
            <a:ext cx="7251849" cy="17053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457200"/>
            <a:r>
              <a:rPr lang="en-US" sz="3600" dirty="0">
                <a:solidFill>
                  <a:srgbClr val="FFFFFF"/>
                </a:solidFill>
              </a:rPr>
              <a:t>Analysis 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252E2-7396-474F-A432-F7AB6A215253}"/>
              </a:ext>
            </a:extLst>
          </p:cNvPr>
          <p:cNvSpPr txBox="1"/>
          <p:nvPr/>
        </p:nvSpPr>
        <p:spPr>
          <a:xfrm>
            <a:off x="4995892" y="3418101"/>
            <a:ext cx="64225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Use the analysis tab to easily review class and individual student progress towards standards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Charts and color coding make your analysis easy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11F5E7-87AE-4A01-9F24-F34AC72428A0}"/>
              </a:ext>
            </a:extLst>
          </p:cNvPr>
          <p:cNvSpPr/>
          <p:nvPr/>
        </p:nvSpPr>
        <p:spPr>
          <a:xfrm>
            <a:off x="510048" y="6429138"/>
            <a:ext cx="861552" cy="857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6889" l="4444" r="94667">
                        <a14:foregroundMark x1="83556" y1="35111" x2="83556" y2="35111"/>
                        <a14:foregroundMark x1="85778" y1="46222" x2="85778" y2="46222"/>
                        <a14:foregroundMark x1="89778" y1="57778" x2="89778" y2="57778"/>
                        <a14:foregroundMark x1="88444" y1="65333" x2="88444" y2="65333"/>
                        <a14:foregroundMark x1="90667" y1="74667" x2="90667" y2="75556"/>
                        <a14:foregroundMark x1="49333" y1="37333" x2="48889" y2="38222"/>
                        <a14:foregroundMark x1="62667" y1="35111" x2="62222" y2="35556"/>
                        <a14:foregroundMark x1="77333" y1="32889" x2="77778" y2="32444"/>
                        <a14:foregroundMark x1="72000" y1="33778" x2="72000" y2="34222"/>
                        <a14:foregroundMark x1="67111" y1="34222" x2="67111" y2="34222"/>
                        <a14:foregroundMark x1="11111" y1="45778" x2="10667" y2="45778"/>
                        <a14:foregroundMark x1="10667" y1="51111" x2="10667" y2="51111"/>
                        <a14:foregroundMark x1="11111" y1="55556" x2="11111" y2="55556"/>
                        <a14:foregroundMark x1="12889" y1="62667" x2="12889" y2="62667"/>
                        <a14:foregroundMark x1="12889" y1="68000" x2="12889" y2="68444"/>
                        <a14:foregroundMark x1="13333" y1="75111" x2="13333" y2="75556"/>
                        <a14:foregroundMark x1="14222" y1="81778" x2="14222" y2="83556"/>
                        <a14:foregroundMark x1="16889" y1="88889" x2="16889" y2="88889"/>
                        <a14:foregroundMark x1="20444" y1="92000" x2="20444" y2="92000"/>
                        <a14:foregroundMark x1="32889" y1="91111" x2="32889" y2="91111"/>
                        <a14:foregroundMark x1="32889" y1="40000" x2="32889" y2="40444"/>
                        <a14:foregroundMark x1="43556" y1="38667" x2="44000" y2="38222"/>
                        <a14:foregroundMark x1="20889" y1="41333" x2="21778" y2="47111"/>
                        <a14:foregroundMark x1="18222" y1="43556" x2="18222" y2="43556"/>
                        <a14:foregroundMark x1="15111" y1="44000" x2="14667" y2="44889"/>
                        <a14:foregroundMark x1="30667" y1="40444" x2="30667" y2="40889"/>
                        <a14:foregroundMark x1="26222" y1="41333" x2="26222" y2="41333"/>
                        <a14:foregroundMark x1="38667" y1="38667" x2="38667" y2="38667"/>
                        <a14:foregroundMark x1="56000" y1="36444" x2="56000" y2="36444"/>
                        <a14:foregroundMark x1="53333" y1="36444" x2="53333" y2="36444"/>
                        <a14:foregroundMark x1="59111" y1="34667" x2="59111" y2="34667"/>
                        <a14:foregroundMark x1="74667" y1="32444" x2="74667" y2="33778"/>
                        <a14:foregroundMark x1="68444" y1="84444" x2="68444" y2="86667"/>
                        <a14:foregroundMark x1="56000" y1="87556" x2="56000" y2="87111"/>
                      </a14:backgroundRemoval>
                    </a14:imgEffect>
                  </a14:imgLayer>
                </a14:imgProps>
              </a:ext>
            </a:extLst>
          </a:blip>
          <a:srcRect t="29241"/>
          <a:stretch/>
        </p:blipFill>
        <p:spPr>
          <a:xfrm rot="20647667">
            <a:off x="9422062" y="6961359"/>
            <a:ext cx="3750801" cy="26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169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>
            <a:spLocks noGrp="1"/>
          </p:cNvSpPr>
          <p:nvPr>
            <p:ph type="title" idx="4294967295"/>
          </p:nvPr>
        </p:nvSpPr>
        <p:spPr>
          <a:xfrm>
            <a:off x="609845" y="938823"/>
            <a:ext cx="11363325" cy="15398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4800" dirty="0">
                <a:solidFill>
                  <a:schemeClr val="accent1"/>
                </a:solidFill>
              </a:rPr>
              <a:t>Professional Judgment Indicator</a:t>
            </a:r>
            <a:r>
              <a:rPr lang="en-US" sz="4800" dirty="0">
                <a:solidFill>
                  <a:schemeClr val="accent1"/>
                </a:solidFill>
              </a:rPr>
              <a:t> </a:t>
            </a:r>
            <a:r>
              <a:rPr lang="en-US" sz="4800" dirty="0">
                <a:solidFill>
                  <a:srgbClr val="FF0000"/>
                </a:solidFill>
              </a:rPr>
              <a:t>(NEW feature)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656" name="Shape 656"/>
          <p:cNvSpPr>
            <a:spLocks noGrp="1"/>
          </p:cNvSpPr>
          <p:nvPr>
            <p:ph type="body" sz="quarter" idx="4294967295"/>
          </p:nvPr>
        </p:nvSpPr>
        <p:spPr>
          <a:xfrm>
            <a:off x="726831" y="1985394"/>
            <a:ext cx="11912600" cy="20748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dirty="0"/>
              <a:t>The Professional Judgment Indicator appears when evidence exists for mastery that may differ from the student’s calculated standard score.</a:t>
            </a:r>
          </a:p>
        </p:txBody>
      </p:sp>
      <p:pic>
        <p:nvPicPr>
          <p:cNvPr id="657" name="pj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5650" y="7199429"/>
            <a:ext cx="3873500" cy="10795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658" name="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1039" y="4060257"/>
            <a:ext cx="11208748" cy="243839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847803"/>
      </p:ext>
    </p:extLst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/>
          </p:cNvSpPr>
          <p:nvPr>
            <p:ph type="title" idx="4294967295"/>
          </p:nvPr>
        </p:nvSpPr>
        <p:spPr>
          <a:xfrm>
            <a:off x="703384" y="602754"/>
            <a:ext cx="11988800" cy="9652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Individual Student: Quick Lookup</a:t>
            </a:r>
          </a:p>
        </p:txBody>
      </p:sp>
      <p:sp>
        <p:nvSpPr>
          <p:cNvPr id="676" name="Shape 676"/>
          <p:cNvSpPr>
            <a:spLocks noGrp="1"/>
          </p:cNvSpPr>
          <p:nvPr>
            <p:ph type="body" sz="quarter" idx="4294967295"/>
          </p:nvPr>
        </p:nvSpPr>
        <p:spPr>
          <a:xfrm>
            <a:off x="1092200" y="1717675"/>
            <a:ext cx="11912600" cy="207327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dirty="0"/>
              <a:t>View a student’s Quick Lookup pages to view traditional and standards grades.</a:t>
            </a:r>
          </a:p>
        </p:txBody>
      </p:sp>
      <p:sp>
        <p:nvSpPr>
          <p:cNvPr id="677" name="Shape 677"/>
          <p:cNvSpPr/>
          <p:nvPr/>
        </p:nvSpPr>
        <p:spPr>
          <a:xfrm>
            <a:off x="583454" y="7954433"/>
            <a:ext cx="1183789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800"/>
              </a:spcBef>
              <a:defRPr sz="2400">
                <a:solidFill>
                  <a:srgbClr val="000000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Students &gt; (select a student) &gt; Assignments &gt;                                   Quick Menu &gt; Quick Lookup - Traditional</a:t>
            </a:r>
          </a:p>
        </p:txBody>
      </p:sp>
      <p:pic>
        <p:nvPicPr>
          <p:cNvPr id="678" name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8470" y="2982318"/>
            <a:ext cx="8776950" cy="4733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7672"/>
      </p:ext>
    </p:extLst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>
            <a:spLocks noGrp="1"/>
          </p:cNvSpPr>
          <p:nvPr>
            <p:ph type="body" sz="quarter" idx="4294967295"/>
          </p:nvPr>
        </p:nvSpPr>
        <p:spPr>
          <a:xfrm>
            <a:off x="4017108" y="8322203"/>
            <a:ext cx="5087815" cy="4699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Analysis &gt;</a:t>
            </a:r>
            <a:r>
              <a:rPr lang="en-US" dirty="0">
                <a:sym typeface="Wingdings" panose="05000000000000000000" pitchFamily="2" charset="2"/>
              </a:rPr>
              <a:t> Traditional Progress</a:t>
            </a:r>
            <a:endParaRPr dirty="0"/>
          </a:p>
        </p:txBody>
      </p:sp>
      <p:sp>
        <p:nvSpPr>
          <p:cNvPr id="685" name="Shape 685"/>
          <p:cNvSpPr>
            <a:spLocks noGrp="1"/>
          </p:cNvSpPr>
          <p:nvPr>
            <p:ph type="title" idx="4294967295"/>
          </p:nvPr>
        </p:nvSpPr>
        <p:spPr>
          <a:xfrm>
            <a:off x="1016000" y="747713"/>
            <a:ext cx="11988800" cy="9652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Class Progress: Traditional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(NEW Feature)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87" name="Shape 687"/>
          <p:cNvSpPr>
            <a:spLocks noGrp="1"/>
          </p:cNvSpPr>
          <p:nvPr>
            <p:ph type="body" sz="quarter" idx="4294967295"/>
          </p:nvPr>
        </p:nvSpPr>
        <p:spPr>
          <a:xfrm>
            <a:off x="1156677" y="1230313"/>
            <a:ext cx="11912600" cy="20748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dirty="0"/>
              <a:t>View the distribution of traditional grades for a class for the selected reporting term.</a:t>
            </a:r>
          </a:p>
        </p:txBody>
      </p:sp>
      <p:pic>
        <p:nvPicPr>
          <p:cNvPr id="688" name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787" y="2812933"/>
            <a:ext cx="11670634" cy="440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461" y="8322733"/>
            <a:ext cx="5437875" cy="499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756" y="4706899"/>
            <a:ext cx="5165209" cy="42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143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/>
          </p:cNvSpPr>
          <p:nvPr>
            <p:ph type="body" sz="quarter" idx="4294967295"/>
          </p:nvPr>
        </p:nvSpPr>
        <p:spPr>
          <a:xfrm>
            <a:off x="4587630" y="8682241"/>
            <a:ext cx="5189415" cy="4699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Analysis</a:t>
            </a:r>
            <a:r>
              <a:rPr dirty="0"/>
              <a:t> &gt; Standards</a:t>
            </a:r>
            <a:r>
              <a:rPr lang="en-US" dirty="0"/>
              <a:t> Progress</a:t>
            </a:r>
            <a:endParaRPr dirty="0"/>
          </a:p>
        </p:txBody>
      </p:sp>
      <p:sp>
        <p:nvSpPr>
          <p:cNvPr id="697" name="Shape 697"/>
          <p:cNvSpPr>
            <a:spLocks noGrp="1"/>
          </p:cNvSpPr>
          <p:nvPr>
            <p:ph type="title" idx="4294967295"/>
          </p:nvPr>
        </p:nvSpPr>
        <p:spPr>
          <a:xfrm>
            <a:off x="549275" y="739581"/>
            <a:ext cx="11363325" cy="93027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Class Progress: Standards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(NEW Feature)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99" name="Shape 699"/>
          <p:cNvSpPr>
            <a:spLocks noGrp="1"/>
          </p:cNvSpPr>
          <p:nvPr>
            <p:ph type="body" sz="quarter" idx="4294967295"/>
          </p:nvPr>
        </p:nvSpPr>
        <p:spPr>
          <a:xfrm>
            <a:off x="781539" y="1419349"/>
            <a:ext cx="11912600" cy="12573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dirty="0"/>
              <a:t>View the distribution of course standards grades for a class for the selected reporting term. </a:t>
            </a:r>
          </a:p>
        </p:txBody>
      </p:sp>
      <p:pic>
        <p:nvPicPr>
          <p:cNvPr id="700" name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4700" y="2828826"/>
            <a:ext cx="10441700" cy="475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859" y="8682241"/>
            <a:ext cx="4183381" cy="499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096" y="5692141"/>
            <a:ext cx="4917958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10454"/>
      </p:ext>
    </p:extLst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>
            <a:spLocks noGrp="1"/>
          </p:cNvSpPr>
          <p:nvPr>
            <p:ph type="body" sz="quarter" idx="4294967295"/>
          </p:nvPr>
        </p:nvSpPr>
        <p:spPr>
          <a:xfrm>
            <a:off x="2930770" y="8307699"/>
            <a:ext cx="11836400" cy="4699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Analysis </a:t>
            </a:r>
            <a:r>
              <a:rPr dirty="0"/>
              <a:t>&gt; Traditional</a:t>
            </a:r>
            <a:r>
              <a:rPr lang="en-US" dirty="0"/>
              <a:t> Progress</a:t>
            </a:r>
            <a:r>
              <a:rPr dirty="0"/>
              <a:t> &gt; (select the graph)</a:t>
            </a:r>
          </a:p>
        </p:txBody>
      </p:sp>
      <p:sp>
        <p:nvSpPr>
          <p:cNvPr id="690" name="Shape 690"/>
          <p:cNvSpPr>
            <a:spLocks noGrp="1"/>
          </p:cNvSpPr>
          <p:nvPr>
            <p:ph type="title" idx="4294967295"/>
          </p:nvPr>
        </p:nvSpPr>
        <p:spPr>
          <a:xfrm>
            <a:off x="578338" y="117842"/>
            <a:ext cx="11363325" cy="1541462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Traditional Grades Distribution</a:t>
            </a:r>
            <a:r>
              <a:rPr lang="en-US" dirty="0">
                <a:solidFill>
                  <a:schemeClr val="accent1"/>
                </a:solidFill>
              </a:rPr>
              <a:t> (NEW)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91" name="Shape 691"/>
          <p:cNvSpPr>
            <a:spLocks noGrp="1"/>
          </p:cNvSpPr>
          <p:nvPr>
            <p:ph type="body" sz="quarter" idx="4294967295"/>
          </p:nvPr>
        </p:nvSpPr>
        <p:spPr>
          <a:xfrm>
            <a:off x="203199" y="2306050"/>
            <a:ext cx="5728677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/>
              <a:t>View traditional grade distributions by reporting term</a:t>
            </a:r>
          </a:p>
          <a:p>
            <a:r>
              <a:rPr sz="3200" dirty="0"/>
              <a:t>Compare class grade trends between terms</a:t>
            </a:r>
          </a:p>
          <a:p>
            <a:r>
              <a:rPr sz="3200" dirty="0"/>
              <a:t>View individual student grade trends between terms</a:t>
            </a:r>
          </a:p>
        </p:txBody>
      </p:sp>
      <p:grpSp>
        <p:nvGrpSpPr>
          <p:cNvPr id="695" name="Group 695"/>
          <p:cNvGrpSpPr/>
          <p:nvPr/>
        </p:nvGrpSpPr>
        <p:grpSpPr>
          <a:xfrm>
            <a:off x="6029515" y="1905000"/>
            <a:ext cx="6427291" cy="5740972"/>
            <a:chOff x="0" y="0"/>
            <a:chExt cx="6427289" cy="5740970"/>
          </a:xfrm>
        </p:grpSpPr>
        <p:pic>
          <p:nvPicPr>
            <p:cNvPr id="693" name="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427290" cy="5740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94" name="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78622" y="1191809"/>
              <a:ext cx="1629863" cy="3552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059" y="8292719"/>
            <a:ext cx="728091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62865"/>
      </p:ext>
    </p:extLst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>
            <a:spLocks noGrp="1"/>
          </p:cNvSpPr>
          <p:nvPr>
            <p:ph type="body" sz="quarter" idx="13"/>
          </p:nvPr>
        </p:nvSpPr>
        <p:spPr>
          <a:xfrm>
            <a:off x="586015" y="8680955"/>
            <a:ext cx="11837891" cy="4699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Analysis</a:t>
            </a:r>
            <a:r>
              <a:rPr dirty="0"/>
              <a:t> &gt; Standard</a:t>
            </a:r>
            <a:r>
              <a:rPr lang="en-US" dirty="0"/>
              <a:t> Progress</a:t>
            </a:r>
            <a:r>
              <a:rPr dirty="0"/>
              <a:t> &gt; (select the graph)</a:t>
            </a:r>
          </a:p>
        </p:txBody>
      </p:sp>
      <p:sp>
        <p:nvSpPr>
          <p:cNvPr id="702" name="Shape 702"/>
          <p:cNvSpPr>
            <a:spLocks noGrp="1"/>
          </p:cNvSpPr>
          <p:nvPr>
            <p:ph type="title"/>
          </p:nvPr>
        </p:nvSpPr>
        <p:spPr>
          <a:xfrm>
            <a:off x="511084" y="-116412"/>
            <a:ext cx="11363203" cy="154073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accent1"/>
                </a:solidFill>
              </a:rPr>
              <a:t>Standards Grades Distribution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(NEW Feature)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04" name="Shape 704"/>
          <p:cNvSpPr>
            <a:spLocks noGrp="1"/>
          </p:cNvSpPr>
          <p:nvPr>
            <p:ph type="body" sz="quarter" idx="1"/>
          </p:nvPr>
        </p:nvSpPr>
        <p:spPr>
          <a:xfrm>
            <a:off x="546100" y="1905000"/>
            <a:ext cx="4927266" cy="48318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/>
              <a:t>View standards grade distributions by reporting term</a:t>
            </a:r>
          </a:p>
          <a:p>
            <a:r>
              <a:rPr sz="3200" dirty="0"/>
              <a:t>Compare class grade trends between terms</a:t>
            </a:r>
          </a:p>
          <a:p>
            <a:r>
              <a:rPr sz="3200" dirty="0"/>
              <a:t>View individual student grade trends between terms</a:t>
            </a:r>
          </a:p>
        </p:txBody>
      </p:sp>
      <p:grpSp>
        <p:nvGrpSpPr>
          <p:cNvPr id="707" name="Group 707"/>
          <p:cNvGrpSpPr/>
          <p:nvPr/>
        </p:nvGrpSpPr>
        <p:grpSpPr>
          <a:xfrm>
            <a:off x="6192686" y="1925389"/>
            <a:ext cx="6231219" cy="6186455"/>
            <a:chOff x="0" y="0"/>
            <a:chExt cx="6231217" cy="6186453"/>
          </a:xfrm>
        </p:grpSpPr>
        <p:pic>
          <p:nvPicPr>
            <p:cNvPr id="705" name="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231218" cy="618645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706" name="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5391" y="1356865"/>
              <a:ext cx="1498394" cy="3265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733" y="8680955"/>
            <a:ext cx="7279255" cy="499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95011"/>
            <a:ext cx="5377154" cy="444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20747"/>
      </p:ext>
    </p:extLst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into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Newly released product under development</a:t>
            </a:r>
          </a:p>
          <a:p>
            <a:r>
              <a:rPr lang="en-US" sz="4000" dirty="0"/>
              <a:t>More training to come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623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ternal image &lt;strong&gt;question_and_answer&lt;/strong&gt;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374332"/>
            <a:ext cx="8909050" cy="90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Unified Classroom Homepage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39014" y="3060212"/>
            <a:ext cx="11363203" cy="800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C000"/>
                </a:solidFill>
              </a:rPr>
              <a:t>Events, Assignments &amp; Personal Reminders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576F0-39C2-4CE6-8711-A833C69A9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31" r="27059"/>
          <a:stretch/>
        </p:blipFill>
        <p:spPr>
          <a:xfrm>
            <a:off x="3126153" y="4136463"/>
            <a:ext cx="6530535" cy="506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3369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7626"/>
            <a:ext cx="13004798" cy="8845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5150" y="1029545"/>
            <a:ext cx="5343348" cy="80592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4FAB4-C275-4FBF-81CE-F8C86046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12" y="1718799"/>
            <a:ext cx="4899218" cy="6734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8492" y="1995007"/>
            <a:ext cx="4390312" cy="83416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Help Available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35" r="2896"/>
          <a:stretch/>
        </p:blipFill>
        <p:spPr>
          <a:xfrm>
            <a:off x="7943850" y="3685034"/>
            <a:ext cx="3886200" cy="42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560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Assist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584" y="3168716"/>
            <a:ext cx="5859965" cy="5163797"/>
          </a:xfrm>
        </p:spPr>
        <p:txBody>
          <a:bodyPr>
            <a:normAutofit/>
          </a:bodyPr>
          <a:lstStyle/>
          <a:p>
            <a:r>
              <a:rPr lang="en-US" sz="3200" dirty="0"/>
              <a:t>Live Assist will put you in touch with a PS help technician</a:t>
            </a:r>
          </a:p>
          <a:p>
            <a:r>
              <a:rPr lang="en-US" sz="3200" dirty="0"/>
              <a:t>They can remote onto your computer to help you in real time</a:t>
            </a:r>
          </a:p>
          <a:p>
            <a:r>
              <a:rPr lang="en-US" sz="3200" dirty="0"/>
              <a:t>7am – 5pm 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451" y="3168716"/>
            <a:ext cx="4459123" cy="20041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286500" y="4263390"/>
            <a:ext cx="2834640" cy="26860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2464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PowerSource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583" y="3374456"/>
            <a:ext cx="11363203" cy="5163797"/>
          </a:xfrm>
        </p:spPr>
        <p:txBody>
          <a:bodyPr>
            <a:normAutofit/>
          </a:bodyPr>
          <a:lstStyle/>
          <a:p>
            <a:r>
              <a:rPr lang="en-US" sz="3600" dirty="0"/>
              <a:t>Training Documents and Videos available in </a:t>
            </a:r>
            <a:r>
              <a:rPr lang="en-US" sz="3600" dirty="0" err="1"/>
              <a:t>PowerSource</a:t>
            </a:r>
            <a:r>
              <a:rPr lang="en-US" sz="3600" dirty="0"/>
              <a:t> (</a:t>
            </a:r>
            <a:r>
              <a:rPr lang="en-US" sz="3600" dirty="0">
                <a:hlinkClick r:id="rId2"/>
              </a:rPr>
              <a:t>https://support.powerschool.com</a:t>
            </a:r>
            <a:r>
              <a:rPr lang="en-US" sz="3600" dirty="0"/>
              <a:t>)</a:t>
            </a:r>
          </a:p>
          <a:p>
            <a:r>
              <a:rPr lang="en-US" sz="3600" dirty="0"/>
              <a:t>Must log in to access – check your email for account login information</a:t>
            </a:r>
          </a:p>
          <a:p>
            <a:r>
              <a:rPr lang="en-US" sz="3600" dirty="0"/>
              <a:t>Once logged in click </a:t>
            </a:r>
            <a:r>
              <a:rPr lang="en-US" sz="3600" dirty="0" err="1"/>
              <a:t>Traning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 Master in Minutes and enter “</a:t>
            </a:r>
            <a:r>
              <a:rPr lang="en-US" sz="3600" dirty="0" err="1">
                <a:sym typeface="Wingdings" panose="05000000000000000000" pitchFamily="2" charset="2"/>
              </a:rPr>
              <a:t>Powerteacher</a:t>
            </a:r>
            <a:r>
              <a:rPr lang="en-US" sz="3600" dirty="0">
                <a:sym typeface="Wingdings" panose="05000000000000000000" pitchFamily="2" charset="2"/>
              </a:rPr>
              <a:t> Pro” in the search field for a variety of short, helpful videos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3926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3004800" cy="975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650240"/>
            <a:ext cx="3950208" cy="1351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8290" y="645181"/>
            <a:ext cx="3950208" cy="140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4618" y="650240"/>
            <a:ext cx="3950208" cy="1300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302" y="4388643"/>
            <a:ext cx="12013724" cy="4700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7626"/>
            <a:ext cx="13004798" cy="8845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8290" y="1029545"/>
            <a:ext cx="3950208" cy="80592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52618" y="1687914"/>
            <a:ext cx="8222208" cy="6598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360" y="2018453"/>
            <a:ext cx="3287014" cy="2966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300">
                <a:solidFill>
                  <a:srgbClr val="FFFFFF"/>
                </a:solidFill>
              </a:rPr>
              <a:t>PowerSource </a:t>
            </a:r>
          </a:p>
        </p:txBody>
      </p:sp>
    </p:spTree>
    <p:extLst>
      <p:ext uri="{BB962C8B-B14F-4D97-AF65-F5344CB8AC3E}">
        <p14:creationId xmlns:p14="http://schemas.microsoft.com/office/powerpoint/2010/main" val="32258208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84" y="977742"/>
            <a:ext cx="11363203" cy="1062074"/>
          </a:xfrm>
        </p:spPr>
        <p:txBody>
          <a:bodyPr/>
          <a:lstStyle/>
          <a:p>
            <a:r>
              <a:rPr lang="en-US" dirty="0"/>
              <a:t>What’s Next for Unified Classroom?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Upcoming Training:</a:t>
            </a:r>
          </a:p>
        </p:txBody>
      </p:sp>
    </p:spTree>
    <p:extLst>
      <p:ext uri="{BB962C8B-B14F-4D97-AF65-F5344CB8AC3E}">
        <p14:creationId xmlns:p14="http://schemas.microsoft.com/office/powerpoint/2010/main" val="36263876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Roboto"/>
        <a:ea typeface="Roboto"/>
        <a:cs typeface="Roboto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10451</TotalTime>
  <Words>2255</Words>
  <Application>Microsoft Office PowerPoint</Application>
  <PresentationFormat>Custom</PresentationFormat>
  <Paragraphs>385</Paragraphs>
  <Slides>94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2" baseType="lpstr">
      <vt:lpstr>Arial</vt:lpstr>
      <vt:lpstr>Gill Sans MT</vt:lpstr>
      <vt:lpstr>Lucida Grande</vt:lpstr>
      <vt:lpstr>Roboto Black</vt:lpstr>
      <vt:lpstr>Verdana</vt:lpstr>
      <vt:lpstr>Wingdings</vt:lpstr>
      <vt:lpstr>Wingdings 2</vt:lpstr>
      <vt:lpstr>Dividend</vt:lpstr>
      <vt:lpstr>PowerSchool Unified Classroom District Training Fall 2017  </vt:lpstr>
      <vt:lpstr>Agenda</vt:lpstr>
      <vt:lpstr>What is Unified Classroom?</vt:lpstr>
      <vt:lpstr>PowerPoint Presentation</vt:lpstr>
      <vt:lpstr>Accessing Unified Classroom</vt:lpstr>
      <vt:lpstr>Signing In</vt:lpstr>
      <vt:lpstr>Signing In</vt:lpstr>
      <vt:lpstr>Unified Classroom Homepage</vt:lpstr>
      <vt:lpstr>Unified Classroom Homepage</vt:lpstr>
      <vt:lpstr>Unified Classroom Homepage The Calendar</vt:lpstr>
      <vt:lpstr>The Parent Portal</vt:lpstr>
      <vt:lpstr>Unified Classroom Homepage</vt:lpstr>
      <vt:lpstr>Individual Student: Demographics</vt:lpstr>
      <vt:lpstr>Individual Student: Demographics</vt:lpstr>
      <vt:lpstr>Taking attendance</vt:lpstr>
      <vt:lpstr>Taking attendance</vt:lpstr>
      <vt:lpstr>Taking attendance</vt:lpstr>
      <vt:lpstr>PowerTeacher Pro (PTP)  The Updated Gradebook</vt:lpstr>
      <vt:lpstr>PowerPoint Presentation</vt:lpstr>
      <vt:lpstr>Setting Up Your Gradebook</vt:lpstr>
      <vt:lpstr>Settings Page</vt:lpstr>
      <vt:lpstr>Viewing and Adding Class Descriptions </vt:lpstr>
      <vt:lpstr>Setting Up Display Preferences</vt:lpstr>
      <vt:lpstr>Setting Up Display Preferences</vt:lpstr>
      <vt:lpstr>Grading Preferences</vt:lpstr>
      <vt:lpstr>Default Preferences  Traditional Grades Preferences (HS only)</vt:lpstr>
      <vt:lpstr>CVS Default Preferences  Traditional Grades Preferences (ELEM)</vt:lpstr>
      <vt:lpstr>Traditional Grade Calculation Settings</vt:lpstr>
      <vt:lpstr>Traditional Grade Calculation Settings</vt:lpstr>
      <vt:lpstr>Traditional Grade Calculation Settings </vt:lpstr>
      <vt:lpstr>District Defaults  Standards Grade Preferences</vt:lpstr>
      <vt:lpstr>Now It’s Your Turn</vt:lpstr>
      <vt:lpstr>Working with the Grading Spreadsheet Categories and Assignments</vt:lpstr>
      <vt:lpstr>Accessing Categories</vt:lpstr>
      <vt:lpstr>Creating Categories</vt:lpstr>
      <vt:lpstr>Viewing and Editing Categories</vt:lpstr>
      <vt:lpstr>The Scoresheet and  assignment list</vt:lpstr>
      <vt:lpstr>Viewing the Assignment List</vt:lpstr>
      <vt:lpstr>Viewing the Assignment List</vt:lpstr>
      <vt:lpstr>Viewing the Scoresheet  (Spreadsheet View)</vt:lpstr>
      <vt:lpstr>Viewing the Scoresheet</vt:lpstr>
      <vt:lpstr>Creating Assignments from the Scoresheet</vt:lpstr>
      <vt:lpstr>PowerPoint Presentation</vt:lpstr>
      <vt:lpstr>Creating Assignments: NEW FEATURES when Creating Assignments</vt:lpstr>
      <vt:lpstr>Duplicating Assignments (NEW)</vt:lpstr>
      <vt:lpstr>Now It’s Your Turn</vt:lpstr>
      <vt:lpstr>Entering Scores</vt:lpstr>
      <vt:lpstr>The Score Inspector</vt:lpstr>
      <vt:lpstr>Fill Scores</vt:lpstr>
      <vt:lpstr>Add Comments (for an assignment)</vt:lpstr>
      <vt:lpstr>A Note About Score Codes and Special Codes</vt:lpstr>
      <vt:lpstr>Now it’s Your Turn</vt:lpstr>
      <vt:lpstr>Quick Review (time permitting)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Grades: Traditional</vt:lpstr>
      <vt:lpstr>Final Grades: Standards (ELEM &amp; MS Only)</vt:lpstr>
      <vt:lpstr>Comment Verification</vt:lpstr>
      <vt:lpstr>Comment Verification</vt:lpstr>
      <vt:lpstr>Category Totals</vt:lpstr>
      <vt:lpstr>All Reporting Terms</vt:lpstr>
      <vt:lpstr>Modified Final Grades (Manual Override)</vt:lpstr>
      <vt:lpstr>Enter Citizenship Scores</vt:lpstr>
      <vt:lpstr>Recalculate Final Grades</vt:lpstr>
      <vt:lpstr>Important Note re standards:  </vt:lpstr>
      <vt:lpstr>End of Term </vt:lpstr>
      <vt:lpstr>Reports   </vt:lpstr>
      <vt:lpstr>Student Roster Report</vt:lpstr>
      <vt:lpstr>Assessment &amp; Analytics</vt:lpstr>
      <vt:lpstr>Assessment   </vt:lpstr>
      <vt:lpstr>Assessment  - NOTE  </vt:lpstr>
      <vt:lpstr>Analysis   </vt:lpstr>
      <vt:lpstr>Professional Judgment Indicator (NEW feature)</vt:lpstr>
      <vt:lpstr>Individual Student: Quick Lookup</vt:lpstr>
      <vt:lpstr>Class Progress: Traditional (NEW Feature)</vt:lpstr>
      <vt:lpstr>Class Progress: Standards (NEW Feature)</vt:lpstr>
      <vt:lpstr>Traditional Grades Distribution (NEW)</vt:lpstr>
      <vt:lpstr>Standards Grades Distribution  (NEW Feature)</vt:lpstr>
      <vt:lpstr>Take into consideration</vt:lpstr>
      <vt:lpstr>PowerPoint Presentation</vt:lpstr>
      <vt:lpstr>Help Available</vt:lpstr>
      <vt:lpstr>Live Assist</vt:lpstr>
      <vt:lpstr>PowerSource </vt:lpstr>
      <vt:lpstr>PowerSource </vt:lpstr>
      <vt:lpstr>What’s Next for Unified Classroom?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PowerTeacher Pro for Teachers  Part One</dc:title>
  <dc:creator>Monnier-White, Sarah</dc:creator>
  <cp:lastModifiedBy>Sarah Monnier-White</cp:lastModifiedBy>
  <cp:revision>191</cp:revision>
  <cp:lastPrinted>2017-08-17T12:52:54Z</cp:lastPrinted>
  <dcterms:modified xsi:type="dcterms:W3CDTF">2017-08-23T23:24:45Z</dcterms:modified>
</cp:coreProperties>
</file>